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67" r:id="rId3"/>
    <p:sldId id="268" r:id="rId4"/>
    <p:sldId id="295" r:id="rId5"/>
    <p:sldId id="302" r:id="rId6"/>
    <p:sldId id="272" r:id="rId7"/>
    <p:sldId id="276" r:id="rId8"/>
    <p:sldId id="273" r:id="rId9"/>
    <p:sldId id="277" r:id="rId10"/>
    <p:sldId id="274" r:id="rId11"/>
    <p:sldId id="280" r:id="rId12"/>
    <p:sldId id="281" r:id="rId13"/>
    <p:sldId id="284" r:id="rId14"/>
    <p:sldId id="257" r:id="rId15"/>
    <p:sldId id="258" r:id="rId16"/>
    <p:sldId id="259" r:id="rId17"/>
    <p:sldId id="260" r:id="rId18"/>
    <p:sldId id="261" r:id="rId19"/>
    <p:sldId id="262" r:id="rId20"/>
    <p:sldId id="263" r:id="rId21"/>
    <p:sldId id="266" r:id="rId22"/>
    <p:sldId id="264" r:id="rId23"/>
    <p:sldId id="299" r:id="rId24"/>
    <p:sldId id="286" r:id="rId25"/>
    <p:sldId id="30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486FDA-DC53-435A-9839-FE368D944887}" type="datetimeFigureOut">
              <a:rPr lang="fr-BE" smtClean="0"/>
              <a:t>13-01-21</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ED95C-76E0-4638-9549-608D4CADF6C2}" type="slidenum">
              <a:rPr lang="fr-BE" smtClean="0"/>
              <a:t>‹N°›</a:t>
            </a:fld>
            <a:endParaRPr lang="fr-BE"/>
          </a:p>
        </p:txBody>
      </p:sp>
    </p:spTree>
    <p:extLst>
      <p:ext uri="{BB962C8B-B14F-4D97-AF65-F5344CB8AC3E}">
        <p14:creationId xmlns:p14="http://schemas.microsoft.com/office/powerpoint/2010/main" val="47407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a:t>
            </a:fld>
            <a:endParaRPr lang="fr-BE"/>
          </a:p>
        </p:txBody>
      </p:sp>
    </p:spTree>
    <p:extLst>
      <p:ext uri="{BB962C8B-B14F-4D97-AF65-F5344CB8AC3E}">
        <p14:creationId xmlns:p14="http://schemas.microsoft.com/office/powerpoint/2010/main" val="193938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10</a:t>
            </a:fld>
            <a:endParaRPr lang="fr-BE"/>
          </a:p>
        </p:txBody>
      </p:sp>
    </p:spTree>
    <p:extLst>
      <p:ext uri="{BB962C8B-B14F-4D97-AF65-F5344CB8AC3E}">
        <p14:creationId xmlns:p14="http://schemas.microsoft.com/office/powerpoint/2010/main" val="3307458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Art. 4 : les catéchumènes sont admis à la liturgie de la Parole de Dieu.  Ils ont le droit également de recevoir certaines bénédictions et certains sacramentaux.  Il y a des célébrations où les chrétiens catéchumènes peuvent passer à travers des aspects liturgiques, des actions rituelles (Rameaux, lavement des pieds, Cendres,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relief de l’année liturgique apporte beaucoup.  C’est notre manière à nous de vivre le temps.  On peut prendre une année liturgique en cours et découvrir ce relief tout au long de l’année (les temps ordinaires et les temps forts).</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1 an : pour que le catéchumène ait participé à toute une année liturgique et qu’il ait eu un temps suffisant de maturation et de conversion.  Lien très fort entre ce qui se vit durant l’année liturgique et l’aspect de maturation et de conversion.</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11</a:t>
            </a:fld>
            <a:endParaRPr lang="fr-BE"/>
          </a:p>
        </p:txBody>
      </p:sp>
    </p:spTree>
    <p:extLst>
      <p:ext uri="{BB962C8B-B14F-4D97-AF65-F5344CB8AC3E}">
        <p14:creationId xmlns:p14="http://schemas.microsoft.com/office/powerpoint/2010/main" val="3964766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Tout cela est en parfaite cohérence avec le RICA.  Article 103.1.  Permettre aux catéchumènes de vivre le temps chrétien. Que chacun ait son propre rythme pour découvrir le mystère du salut pour lui. Préparation également à l’eucharistie qui viendra plus tard.</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Article 106.  Importance de préparer des célébrations de la Parole de Dieu adaptées à l’année liturgique.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Article 107.  Faire découvrir le sens des signes, des rites.</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12</a:t>
            </a:fld>
            <a:endParaRPr lang="fr-BE"/>
          </a:p>
        </p:txBody>
      </p:sp>
    </p:spTree>
    <p:extLst>
      <p:ext uri="{BB962C8B-B14F-4D97-AF65-F5344CB8AC3E}">
        <p14:creationId xmlns:p14="http://schemas.microsoft.com/office/powerpoint/2010/main" val="286050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Importance des prières liturgiques.  Transformation par la conversion de par la relation à Jésus Christ.</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13</a:t>
            </a:fld>
            <a:endParaRPr lang="fr-BE"/>
          </a:p>
        </p:txBody>
      </p:sp>
    </p:spTree>
    <p:extLst>
      <p:ext uri="{BB962C8B-B14F-4D97-AF65-F5344CB8AC3E}">
        <p14:creationId xmlns:p14="http://schemas.microsoft.com/office/powerpoint/2010/main" val="305258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14</a:t>
            </a:fld>
            <a:endParaRPr lang="fr-BE"/>
          </a:p>
        </p:txBody>
      </p:sp>
    </p:spTree>
    <p:extLst>
      <p:ext uri="{BB962C8B-B14F-4D97-AF65-F5344CB8AC3E}">
        <p14:creationId xmlns:p14="http://schemas.microsoft.com/office/powerpoint/2010/main" val="3703350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Discernement.  La personne qui entre en catéchuménat change de statut.</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15</a:t>
            </a:fld>
            <a:endParaRPr lang="fr-BE"/>
          </a:p>
        </p:txBody>
      </p:sp>
    </p:spTree>
    <p:extLst>
      <p:ext uri="{BB962C8B-B14F-4D97-AF65-F5344CB8AC3E}">
        <p14:creationId xmlns:p14="http://schemas.microsoft.com/office/powerpoint/2010/main" val="2576639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16</a:t>
            </a:fld>
            <a:endParaRPr lang="fr-BE"/>
          </a:p>
        </p:txBody>
      </p:sp>
    </p:spTree>
    <p:extLst>
      <p:ext uri="{BB962C8B-B14F-4D97-AF65-F5344CB8AC3E}">
        <p14:creationId xmlns:p14="http://schemas.microsoft.com/office/powerpoint/2010/main" val="730352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Importance de construire une petite équipe de chrétiens autour du catéchumène.  On ne discerne pas tout seul.  C’est en équipe que le discernement doit être pris.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Equipe avec prêtres, diacres, catéchumène…  L’entrée en catéchuménat n’est pas quelque chose qui doit être précipité parce qu’on arrive à l’appel décisif.</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17</a:t>
            </a:fld>
            <a:endParaRPr lang="fr-BE"/>
          </a:p>
        </p:txBody>
      </p:sp>
    </p:spTree>
    <p:extLst>
      <p:ext uri="{BB962C8B-B14F-4D97-AF65-F5344CB8AC3E}">
        <p14:creationId xmlns:p14="http://schemas.microsoft.com/office/powerpoint/2010/main" val="1196977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Quand discerne-t-on ?  Pas ponctuellement mais de manière régulière.  C’est tout au long du cheminement que cela doit se faire.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18</a:t>
            </a:fld>
            <a:endParaRPr lang="fr-BE"/>
          </a:p>
        </p:txBody>
      </p:sp>
    </p:spTree>
    <p:extLst>
      <p:ext uri="{BB962C8B-B14F-4D97-AF65-F5344CB8AC3E}">
        <p14:creationId xmlns:p14="http://schemas.microsoft.com/office/powerpoint/2010/main" val="3507364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Quand discerne-t-on ?  Pas ponctuellement mais de manière régulière.  C’est tout au long du cheminement que cela doit se faire.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19</a:t>
            </a:fld>
            <a:endParaRPr lang="fr-BE"/>
          </a:p>
        </p:txBody>
      </p:sp>
    </p:spTree>
    <p:extLst>
      <p:ext uri="{BB962C8B-B14F-4D97-AF65-F5344CB8AC3E}">
        <p14:creationId xmlns:p14="http://schemas.microsoft.com/office/powerpoint/2010/main" val="206274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Depuis les débuts du catéchuménat en Belgique, les diocèses ont chacun leur expérience, plus ou moins longue. Il y a des accents ou des mises en œuvre ou des sensibilités un peu différentes.</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le diocèse de Tournai, cela fait 20 ans que le catéchuménat est organisé.</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2018, les évêques de Belgique ont pensé qu’il était nécessaire d’unifier les pratiques autour d’un texte commun.</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C’est tout l’enjeu du décret : croiser les expériences de terrain et le rituel. Il ne s’agit pas ici d’un document venu « d’en haut » pour cadrer et loin de toute pratique pastorale.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Certains articles interpelleront plus particulièrement nos pratiques et ceux-ci varieront certainement d’un diocèse à l’autre. Ils nous aideront à approfondir certains aspects du processus. Ils seront comme des clés ou des balises sur le chemin car le catéchuménat reste un chemin et l’enjeu de ce chemin est ce qui se vit après. L’enjeu, c’est la vie chrétienne.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a:t>
            </a:fld>
            <a:endParaRPr lang="fr-BE"/>
          </a:p>
        </p:txBody>
      </p:sp>
    </p:spTree>
    <p:extLst>
      <p:ext uri="{BB962C8B-B14F-4D97-AF65-F5344CB8AC3E}">
        <p14:creationId xmlns:p14="http://schemas.microsoft.com/office/powerpoint/2010/main" val="285266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20</a:t>
            </a:fld>
            <a:endParaRPr lang="fr-BE"/>
          </a:p>
        </p:txBody>
      </p:sp>
    </p:spTree>
    <p:extLst>
      <p:ext uri="{BB962C8B-B14F-4D97-AF65-F5344CB8AC3E}">
        <p14:creationId xmlns:p14="http://schemas.microsoft.com/office/powerpoint/2010/main" val="2060865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Nécessité de s’accepter tels que nous sommes.  Ouverture à la joie.  Il est parfois stupéfiant de voir à quel point les catéchumènes sont joyeux, heureux, enthousiastes…</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Au moment où nous accompagnons, nous sommes également invités à relire nos propres vies.</a:t>
            </a:r>
            <a:endParaRPr lang="fr-BE" sz="1200" kern="1200" smtClean="0">
              <a:solidFill>
                <a:schemeClr val="tx1"/>
              </a:solidFill>
              <a:effectLst/>
              <a:latin typeface="+mn-lt"/>
              <a:ea typeface="+mn-ea"/>
              <a:cs typeface="+mn-cs"/>
            </a:endParaRPr>
          </a:p>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21</a:t>
            </a:fld>
            <a:endParaRPr lang="fr-BE"/>
          </a:p>
        </p:txBody>
      </p:sp>
    </p:spTree>
    <p:extLst>
      <p:ext uri="{BB962C8B-B14F-4D97-AF65-F5344CB8AC3E}">
        <p14:creationId xmlns:p14="http://schemas.microsoft.com/office/powerpoint/2010/main" val="3358473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22</a:t>
            </a:fld>
            <a:endParaRPr lang="fr-BE"/>
          </a:p>
        </p:txBody>
      </p:sp>
    </p:spTree>
    <p:extLst>
      <p:ext uri="{BB962C8B-B14F-4D97-AF65-F5344CB8AC3E}">
        <p14:creationId xmlns:p14="http://schemas.microsoft.com/office/powerpoint/2010/main" val="3062606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23</a:t>
            </a:fld>
            <a:endParaRPr lang="fr-BE"/>
          </a:p>
        </p:txBody>
      </p:sp>
    </p:spTree>
    <p:extLst>
      <p:ext uri="{BB962C8B-B14F-4D97-AF65-F5344CB8AC3E}">
        <p14:creationId xmlns:p14="http://schemas.microsoft.com/office/powerpoint/2010/main" val="4135863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24</a:t>
            </a:fld>
            <a:endParaRPr lang="fr-BE"/>
          </a:p>
        </p:txBody>
      </p:sp>
    </p:spTree>
    <p:extLst>
      <p:ext uri="{BB962C8B-B14F-4D97-AF65-F5344CB8AC3E}">
        <p14:creationId xmlns:p14="http://schemas.microsoft.com/office/powerpoint/2010/main" val="3937092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25</a:t>
            </a:fld>
            <a:endParaRPr lang="fr-BE"/>
          </a:p>
        </p:txBody>
      </p:sp>
    </p:spTree>
    <p:extLst>
      <p:ext uri="{BB962C8B-B14F-4D97-AF65-F5344CB8AC3E}">
        <p14:creationId xmlns:p14="http://schemas.microsoft.com/office/powerpoint/2010/main" val="80228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Depuis les débuts du catéchuménat en Belgique, les diocèses ont chacun leur expérience, plus ou moins longue. Il y a des accents ou des mises en œuvre ou des sensibilités un peu différentes.</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le diocèse de Tournai, cela fait 20 ans que le catéchuménat est organisé.</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2018, les évêques de Belgique ont pensé qu’il était nécessaire d’unifier les pratiques autour d’un texte commun.</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C’est tout l’enjeu du décret : croiser les expériences de terrain et le rituel. Il ne s’agit pas ici d’un document venu « d’en haut » pour cadrer et loin de toute pratique pastorale.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Certains articles interpelleront plus particulièrement nos pratiques et ceux-ci varieront certainement d’un diocèse à l’autre. Ils nous aideront à approfondir certains aspects du processus. Ils seront comme des clés ou des balises sur le chemin car le catéchuménat reste un chemin et l’enjeu de ce chemin est ce qui se vit après. L’enjeu, c’est la vie chrétienne.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3</a:t>
            </a:fld>
            <a:endParaRPr lang="fr-BE"/>
          </a:p>
        </p:txBody>
      </p:sp>
    </p:spTree>
    <p:extLst>
      <p:ext uri="{BB962C8B-B14F-4D97-AF65-F5344CB8AC3E}">
        <p14:creationId xmlns:p14="http://schemas.microsoft.com/office/powerpoint/2010/main" val="265622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4</a:t>
            </a:fld>
            <a:endParaRPr lang="fr-BE"/>
          </a:p>
        </p:txBody>
      </p:sp>
    </p:spTree>
    <p:extLst>
      <p:ext uri="{BB962C8B-B14F-4D97-AF65-F5344CB8AC3E}">
        <p14:creationId xmlns:p14="http://schemas.microsoft.com/office/powerpoint/2010/main" val="179651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1</a:t>
            </a:r>
            <a:r>
              <a:rPr lang="fr-FR" sz="1200" kern="1200" baseline="30000" dirty="0" smtClean="0">
                <a:solidFill>
                  <a:schemeClr val="tx1"/>
                </a:solidFill>
                <a:effectLst/>
                <a:latin typeface="+mn-lt"/>
                <a:ea typeface="+mn-ea"/>
                <a:cs typeface="+mn-cs"/>
              </a:rPr>
              <a:t>er</a:t>
            </a:r>
            <a:r>
              <a:rPr lang="fr-FR" sz="1200" kern="1200" dirty="0" smtClean="0">
                <a:solidFill>
                  <a:schemeClr val="tx1"/>
                </a:solidFill>
                <a:effectLst/>
                <a:latin typeface="+mn-lt"/>
                <a:ea typeface="+mn-ea"/>
                <a:cs typeface="+mn-cs"/>
              </a:rPr>
              <a:t> article : accompagnement des adolescents.  Toute personne ayant 14 ans accomplis.  Mais à partir de 11 ans, il est tout à fait possible qu’un jeune suive un chemin </a:t>
            </a:r>
            <a:r>
              <a:rPr lang="fr-FR" sz="1200" kern="1200" dirty="0" err="1" smtClean="0">
                <a:solidFill>
                  <a:schemeClr val="tx1"/>
                </a:solidFill>
                <a:effectLst/>
                <a:latin typeface="+mn-lt"/>
                <a:ea typeface="+mn-ea"/>
                <a:cs typeface="+mn-cs"/>
              </a:rPr>
              <a:t>catéchuménal</a:t>
            </a:r>
            <a:r>
              <a:rPr lang="fr-FR" sz="1200" kern="1200" dirty="0" smtClean="0">
                <a:solidFill>
                  <a:schemeClr val="tx1"/>
                </a:solidFill>
                <a:effectLst/>
                <a:latin typeface="+mn-lt"/>
                <a:ea typeface="+mn-ea"/>
                <a:cs typeface="+mn-cs"/>
              </a:rPr>
              <a:t>.  Entre 11 ans et 13 ans, c’est ce modèle </a:t>
            </a:r>
            <a:r>
              <a:rPr lang="fr-FR" sz="1200" kern="1200" dirty="0" err="1" smtClean="0">
                <a:solidFill>
                  <a:schemeClr val="tx1"/>
                </a:solidFill>
                <a:effectLst/>
                <a:latin typeface="+mn-lt"/>
                <a:ea typeface="+mn-ea"/>
                <a:cs typeface="+mn-cs"/>
              </a:rPr>
              <a:t>catéchuménal</a:t>
            </a:r>
            <a:r>
              <a:rPr lang="fr-FR" sz="1200" kern="1200" dirty="0" smtClean="0">
                <a:solidFill>
                  <a:schemeClr val="tx1"/>
                </a:solidFill>
                <a:effectLst/>
                <a:latin typeface="+mn-lt"/>
                <a:ea typeface="+mn-ea"/>
                <a:cs typeface="+mn-cs"/>
              </a:rPr>
              <a:t> qui doit être privilégié.  Un temps de rencontre avec le jeune et ses parents est important.  L’accompagnement est personnalisé.  Il est important de créer un petit groupe. Un adolescent seul peut se sentir perdu, à la différence d’un adulte.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Importance des étapes : entrée en catéchuménat – appel décisif – 3 scrutins (à la différence des enfants en âge de scolarité) – veillée pascale – et 4 journées diocésaines, pour permettre des moments de partage plus larges, un moment de connaissance et de vécu commun avant la célébration tous ensemble et des propositions d’animations différentes de ce qui se vit en unité pastorale.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5</a:t>
            </a:fld>
            <a:endParaRPr lang="fr-BE"/>
          </a:p>
        </p:txBody>
      </p:sp>
    </p:spTree>
    <p:extLst>
      <p:ext uri="{BB962C8B-B14F-4D97-AF65-F5344CB8AC3E}">
        <p14:creationId xmlns:p14="http://schemas.microsoft.com/office/powerpoint/2010/main" val="152558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Art 2 - C’est la seule étape pour laquelle il existe un registre diocésain. C’est dire qu’il se vit là quelque chose d’important. Ce un rite qui fait passer une personne du statut de personne en questionnement, en recherche (candidat), au statut de catéchumène, plus exactement de « chrétien-catéchumène ». La personne devient membre de l’Eglise. Le rite façonne une identité nouvelle. Un document atteste ce qui vient de se vivre – l’entrée dans l’Eglise.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n’est pas un préliminaire au baptême, par ce rite, le baptême commence. Ce n’est pas simplement une bienvenue, un accueil fraternel. C’est une étape essentielle. Cela signifie bien l’importance de ce qui se vit à ce moment-là.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sensibiliser l’assemblée à l’importance de ce qui est vécu, il est conseiller de signer le formulaire registre quand l’assemblée est encore dans l’église et d’attirer l’attention sur cet acte. Puisqu’il s’agit de constituer un registre diocésain, on veillera à transmettre au service du catéchuménat un document original. </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L’autorisation parentale, obligatoire pour les enfants mineurs, doit être signée et transmise avant cette étape. Il est important d’y accorder une attention particulière.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6</a:t>
            </a:fld>
            <a:endParaRPr lang="fr-BE"/>
          </a:p>
        </p:txBody>
      </p:sp>
    </p:spTree>
    <p:extLst>
      <p:ext uri="{BB962C8B-B14F-4D97-AF65-F5344CB8AC3E}">
        <p14:creationId xmlns:p14="http://schemas.microsoft.com/office/powerpoint/2010/main" val="2484122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Article 6.1 : deux dimensions : mise en œuvre : respect du rituel et durée : « quand le candidat est prêt » (voir intervention d’André).</a:t>
            </a:r>
            <a:endParaRPr lang="fr-BE"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7</a:t>
            </a:fld>
            <a:endParaRPr lang="fr-BE"/>
          </a:p>
        </p:txBody>
      </p:sp>
    </p:spTree>
    <p:extLst>
      <p:ext uri="{BB962C8B-B14F-4D97-AF65-F5344CB8AC3E}">
        <p14:creationId xmlns:p14="http://schemas.microsoft.com/office/powerpoint/2010/main" val="317668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err="1" smtClean="0">
                <a:solidFill>
                  <a:schemeClr val="tx1"/>
                </a:solidFill>
                <a:effectLst/>
                <a:latin typeface="+mn-lt"/>
                <a:ea typeface="+mn-ea"/>
                <a:cs typeface="+mn-cs"/>
              </a:rPr>
              <a:t>Signation</a:t>
            </a:r>
            <a:r>
              <a:rPr lang="fr-FR" sz="1200" kern="1200" dirty="0" smtClean="0">
                <a:solidFill>
                  <a:schemeClr val="tx1"/>
                </a:solidFill>
                <a:effectLst/>
                <a:latin typeface="+mn-lt"/>
                <a:ea typeface="+mn-ea"/>
                <a:cs typeface="+mn-cs"/>
              </a:rPr>
              <a:t> : marqué de la croix du Christ sur le front et les sens – signe de leur nouvelle condition - se vit dans le fond de l’église. </a:t>
            </a:r>
            <a:endParaRPr lang="fr-BE"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Le candidat est invité à entrer dans l’église (prendre place dans l’assemblée pour écouter avec elle la Parole de Dieu) (fondatrice).</a:t>
            </a:r>
            <a:endParaRPr lang="fr-BE"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Remise du livre des Evangiles. Signifie que ce que vient d’être vécu (devenir un écoutant de la Parole – faire l’expérience de « Dieu qui parle » et travaille par sa Parole) est appelé à être déployé dans la vie quotidienne.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L’entrée en catéchuménat n’est pas l’aboutissement d’une première formation.  C’est une étape sacramentelle où Dieu est à l’œuvre. Cette étape ouvre un avenir (déployer dans la vie ce qui vient d’être vécu sacramentellement).</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8</a:t>
            </a:fld>
            <a:endParaRPr lang="fr-BE"/>
          </a:p>
        </p:txBody>
      </p:sp>
    </p:spTree>
    <p:extLst>
      <p:ext uri="{BB962C8B-B14F-4D97-AF65-F5344CB8AC3E}">
        <p14:creationId xmlns:p14="http://schemas.microsoft.com/office/powerpoint/2010/main" val="181416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Article 6.2. : durée du catéchuménat et importance de l’année liturgique (Philippe)</a:t>
            </a:r>
            <a:endParaRPr lang="fr-B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durée d’un an se situe entre l’entrée en catéchuménat et l’appel décisif. Temps nécessaire pour déployer ce qui a été vécu à l’entrée en catéchuménat </a:t>
            </a:r>
            <a:endParaRPr lang="fr-BE"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La </a:t>
            </a:r>
            <a:r>
              <a:rPr lang="fr-FR" sz="1200" kern="1200" dirty="0" err="1" smtClean="0">
                <a:solidFill>
                  <a:schemeClr val="tx1"/>
                </a:solidFill>
                <a:effectLst/>
                <a:latin typeface="+mn-lt"/>
                <a:ea typeface="+mn-ea"/>
                <a:cs typeface="+mn-cs"/>
              </a:rPr>
              <a:t>signation</a:t>
            </a:r>
            <a:r>
              <a:rPr lang="fr-FR" sz="1200" kern="1200" dirty="0" smtClean="0">
                <a:solidFill>
                  <a:schemeClr val="tx1"/>
                </a:solidFill>
                <a:effectLst/>
                <a:latin typeface="+mn-lt"/>
                <a:ea typeface="+mn-ea"/>
                <a:cs typeface="+mn-cs"/>
              </a:rPr>
              <a:t> : le sens de la croix – une forme de kérygme</a:t>
            </a:r>
            <a:endParaRPr lang="fr-BE"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L’écoute de la Parole qui conduit de conversion en conversion (chemin de vie chrétienne)</a:t>
            </a:r>
            <a:endParaRPr lang="fr-BE" sz="1200" kern="1200" dirty="0" smtClean="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057ED95C-76E0-4638-9549-608D4CADF6C2}" type="slidenum">
              <a:rPr lang="fr-BE" smtClean="0"/>
              <a:t>9</a:t>
            </a:fld>
            <a:endParaRPr lang="fr-BE"/>
          </a:p>
        </p:txBody>
      </p:sp>
    </p:spTree>
    <p:extLst>
      <p:ext uri="{BB962C8B-B14F-4D97-AF65-F5344CB8AC3E}">
        <p14:creationId xmlns:p14="http://schemas.microsoft.com/office/powerpoint/2010/main" val="240322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latin typeface="Calibri" panose="020F0502020204030204" pitchFamily="34" charset="0"/>
                <a:cs typeface="Calibri" panose="020F0502020204030204" pitchFamily="34" charset="0"/>
              </a:rPr>
              <a:t>Chantier </a:t>
            </a:r>
            <a:r>
              <a:rPr lang="fr-BE" dirty="0" err="1" smtClean="0">
                <a:latin typeface="Calibri" panose="020F0502020204030204" pitchFamily="34" charset="0"/>
                <a:cs typeface="Calibri" panose="020F0502020204030204" pitchFamily="34" charset="0"/>
              </a:rPr>
              <a:t>catéchuménal</a:t>
            </a:r>
            <a:r>
              <a:rPr lang="fr-BE" dirty="0" smtClean="0">
                <a:latin typeface="Calibri" panose="020F0502020204030204" pitchFamily="34" charset="0"/>
                <a:cs typeface="Calibri" panose="020F0502020204030204" pitchFamily="34" charset="0"/>
              </a:rPr>
              <a:t/>
            </a:r>
            <a:br>
              <a:rPr lang="fr-BE" dirty="0" smtClean="0">
                <a:latin typeface="Calibri" panose="020F0502020204030204" pitchFamily="34" charset="0"/>
                <a:cs typeface="Calibri" panose="020F0502020204030204" pitchFamily="34" charset="0"/>
              </a:rPr>
            </a:br>
            <a:r>
              <a:rPr lang="fr-BE" dirty="0" smtClean="0">
                <a:latin typeface="Calibri" panose="020F0502020204030204" pitchFamily="34" charset="0"/>
                <a:cs typeface="Calibri" panose="020F0502020204030204" pitchFamily="34" charset="0"/>
              </a:rPr>
              <a:t>12 janvier 2021</a:t>
            </a:r>
            <a:endParaRPr lang="fr-BE" dirty="0">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p:txBody>
          <a:bodyPr/>
          <a:lstStyle/>
          <a:p>
            <a:endParaRPr lang="fr-BE"/>
          </a:p>
        </p:txBody>
      </p:sp>
    </p:spTree>
    <p:extLst>
      <p:ext uri="{BB962C8B-B14F-4D97-AF65-F5344CB8AC3E}">
        <p14:creationId xmlns:p14="http://schemas.microsoft.com/office/powerpoint/2010/main" val="3012514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8749" y="2019596"/>
            <a:ext cx="8844554" cy="4022429"/>
          </a:xfrm>
        </p:spPr>
      </p:pic>
    </p:spTree>
    <p:extLst>
      <p:ext uri="{BB962C8B-B14F-4D97-AF65-F5344CB8AC3E}">
        <p14:creationId xmlns:p14="http://schemas.microsoft.com/office/powerpoint/2010/main" val="278888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i="1" dirty="0">
                <a:latin typeface="Calibri" panose="020F0502020204030204" pitchFamily="34" charset="0"/>
                <a:ea typeface="Calibri" panose="020F0502020204030204" pitchFamily="34" charset="0"/>
                <a:cs typeface="Times New Roman" panose="02020603050405020304" pitchFamily="18" charset="0"/>
              </a:rPr>
              <a:t>Le temps du catéchuménat et l’année liturgique</a:t>
            </a:r>
            <a:r>
              <a:rPr lang="fr-BE" sz="2800" dirty="0">
                <a:latin typeface="Calibri" panose="020F0502020204030204" pitchFamily="34" charset="0"/>
                <a:ea typeface="Calibri" panose="020F0502020204030204" pitchFamily="34" charset="0"/>
                <a:cs typeface="Times New Roman" panose="02020603050405020304" pitchFamily="18" charset="0"/>
              </a:rPr>
              <a:t/>
            </a:r>
            <a:br>
              <a:rPr lang="fr-BE" sz="2800" dirty="0">
                <a:latin typeface="Calibri" panose="020F0502020204030204" pitchFamily="34" charset="0"/>
                <a:ea typeface="Calibri" panose="020F0502020204030204" pitchFamily="34" charset="0"/>
                <a:cs typeface="Times New Roman" panose="02020603050405020304" pitchFamily="18" charset="0"/>
              </a:rPr>
            </a:br>
            <a:endParaRPr lang="fr-BE" dirty="0"/>
          </a:p>
        </p:txBody>
      </p:sp>
      <p:sp>
        <p:nvSpPr>
          <p:cNvPr id="3" name="Espace réservé du contenu 2"/>
          <p:cNvSpPr>
            <a:spLocks noGrp="1"/>
          </p:cNvSpPr>
          <p:nvPr>
            <p:ph idx="1"/>
          </p:nvPr>
        </p:nvSpPr>
        <p:spPr/>
        <p:txBody>
          <a:bodyPr/>
          <a:lstStyle/>
          <a:p>
            <a:pPr marL="0" indent="0">
              <a:lnSpc>
                <a:spcPct val="107000"/>
              </a:lnSpc>
              <a:spcAft>
                <a:spcPts val="800"/>
              </a:spcAft>
              <a:buNone/>
            </a:pPr>
            <a:r>
              <a:rPr lang="fr-BE" dirty="0">
                <a:latin typeface="Calibri" panose="020F0502020204030204" pitchFamily="34" charset="0"/>
                <a:ea typeface="Calibri" panose="020F0502020204030204" pitchFamily="34" charset="0"/>
                <a:cs typeface="Times New Roman" panose="02020603050405020304" pitchFamily="18" charset="0"/>
              </a:rPr>
              <a:t>Appui sur le </a:t>
            </a:r>
            <a:r>
              <a:rPr lang="fr-BE" i="1" dirty="0">
                <a:latin typeface="Calibri" panose="020F0502020204030204" pitchFamily="34" charset="0"/>
                <a:ea typeface="Calibri" panose="020F0502020204030204" pitchFamily="34" charset="0"/>
                <a:cs typeface="Times New Roman" panose="02020603050405020304" pitchFamily="18" charset="0"/>
              </a:rPr>
              <a:t>Décret </a:t>
            </a:r>
            <a:r>
              <a:rPr lang="fr-BE"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BE" dirty="0" smtClean="0">
                <a:latin typeface="Calibri" panose="020F0502020204030204" pitchFamily="34" charset="0"/>
                <a:ea typeface="Calibri" panose="020F0502020204030204" pitchFamily="34" charset="0"/>
                <a:cs typeface="Times New Roman" panose="02020603050405020304" pitchFamily="18" charset="0"/>
              </a:rPr>
              <a:t>Art 4</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b="1" dirty="0">
                <a:solidFill>
                  <a:srgbClr val="00B050"/>
                </a:solidFill>
                <a:latin typeface="Calibri" panose="020F0502020204030204" pitchFamily="34" charset="0"/>
                <a:ea typeface="Calibri" panose="020F0502020204030204" pitchFamily="34" charset="0"/>
              </a:rPr>
              <a:t>Les catéchumènes ont le droit d’être admis à la liturgie de la parole de Dieu et aux autres célébrations liturgiques non réservées aux fidèles chrétiens…</a:t>
            </a:r>
          </a:p>
          <a:p>
            <a:pPr>
              <a:lnSpc>
                <a:spcPct val="107000"/>
              </a:lnSpc>
              <a:spcAft>
                <a:spcPts val="800"/>
              </a:spcAft>
            </a:pPr>
            <a:r>
              <a:rPr lang="fr-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…droit de pouvoir recevoir des bénédictions et certains sacramentaux (les cendres, les cierges, les rameaux…)</a:t>
            </a:r>
          </a:p>
          <a:p>
            <a:pPr>
              <a:lnSpc>
                <a:spcPct val="107000"/>
              </a:lnSpc>
              <a:spcAft>
                <a:spcPts val="800"/>
              </a:spcAft>
            </a:pPr>
            <a:r>
              <a:rPr lang="fr-BE" dirty="0" smtClean="0">
                <a:latin typeface="Calibri" panose="020F0502020204030204" pitchFamily="34" charset="0"/>
                <a:ea typeface="Calibri" panose="020F0502020204030204" pitchFamily="34" charset="0"/>
                <a:cs typeface="Times New Roman" panose="02020603050405020304" pitchFamily="18" charset="0"/>
              </a:rPr>
              <a:t>Art 6.2</a:t>
            </a:r>
            <a:r>
              <a:rPr lang="fr-BE" dirty="0">
                <a:latin typeface="Calibri" panose="020F0502020204030204" pitchFamily="34" charset="0"/>
                <a:ea typeface="Calibri" panose="020F0502020204030204" pitchFamily="34" charset="0"/>
                <a:cs typeface="Times New Roman" panose="02020603050405020304" pitchFamily="18" charset="0"/>
              </a:rPr>
              <a:t>. </a:t>
            </a:r>
            <a:r>
              <a:rPr lang="fr-BE"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Le deuxième temps, de l’entrée à l’appel décisif, dure normalement au moins un an pour que le catéchumène ait participé à toute une année liturgique et qu’il ait eu le temps suffisant de conversion et de maturation.</a:t>
            </a:r>
          </a:p>
          <a:p>
            <a:endParaRPr lang="fr-BE" dirty="0"/>
          </a:p>
        </p:txBody>
      </p:sp>
    </p:spTree>
    <p:extLst>
      <p:ext uri="{BB962C8B-B14F-4D97-AF65-F5344CB8AC3E}">
        <p14:creationId xmlns:p14="http://schemas.microsoft.com/office/powerpoint/2010/main" val="280612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537820" cy="1320800"/>
          </a:xfrm>
        </p:spPr>
        <p:txBody>
          <a:bodyPr>
            <a:normAutofit/>
          </a:bodyPr>
          <a:lstStyle/>
          <a:p>
            <a:r>
              <a:rPr lang="fr-BE" sz="3200" i="1" dirty="0">
                <a:latin typeface="Calibri" panose="020F0502020204030204" pitchFamily="34" charset="0"/>
                <a:ea typeface="Calibri" panose="020F0502020204030204" pitchFamily="34" charset="0"/>
                <a:cs typeface="Times New Roman" panose="02020603050405020304" pitchFamily="18" charset="0"/>
              </a:rPr>
              <a:t>Le temps du catéchuménat et l’année liturgique</a:t>
            </a:r>
            <a:endParaRPr lang="fr-BE" sz="3200" dirty="0"/>
          </a:p>
        </p:txBody>
      </p:sp>
      <p:sp>
        <p:nvSpPr>
          <p:cNvPr id="3" name="Espace réservé du contenu 2"/>
          <p:cNvSpPr>
            <a:spLocks noGrp="1"/>
          </p:cNvSpPr>
          <p:nvPr>
            <p:ph idx="1"/>
          </p:nvPr>
        </p:nvSpPr>
        <p:spPr>
          <a:xfrm>
            <a:off x="677334" y="1716452"/>
            <a:ext cx="8596668" cy="4754017"/>
          </a:xfrm>
        </p:spPr>
        <p:txBody>
          <a:bodyPr>
            <a:normAutofit fontScale="92500"/>
          </a:bodyPr>
          <a:lstStyle/>
          <a:p>
            <a:pPr marL="0" indent="0">
              <a:buNone/>
            </a:pPr>
            <a:r>
              <a:rPr lang="fr-BE" sz="1900" dirty="0">
                <a:latin typeface="Calibri" panose="020F0502020204030204" pitchFamily="34" charset="0"/>
                <a:cs typeface="Calibri" panose="020F0502020204030204" pitchFamily="34" charset="0"/>
              </a:rPr>
              <a:t>Appui sur le </a:t>
            </a:r>
            <a:r>
              <a:rPr lang="fr-BE" sz="1900" i="1" dirty="0">
                <a:latin typeface="Calibri" panose="020F0502020204030204" pitchFamily="34" charset="0"/>
                <a:cs typeface="Calibri" panose="020F0502020204030204" pitchFamily="34" charset="0"/>
              </a:rPr>
              <a:t>RICA </a:t>
            </a:r>
            <a:r>
              <a:rPr lang="fr-BE" sz="1900" dirty="0">
                <a:latin typeface="Calibri" panose="020F0502020204030204" pitchFamily="34" charset="0"/>
                <a:cs typeface="Calibri" panose="020F0502020204030204" pitchFamily="34" charset="0"/>
              </a:rPr>
              <a:t>: notes pastorales</a:t>
            </a:r>
          </a:p>
          <a:p>
            <a:r>
              <a:rPr lang="fr-BE" sz="1900" dirty="0" smtClean="0">
                <a:latin typeface="Calibri" panose="020F0502020204030204" pitchFamily="34" charset="0"/>
                <a:cs typeface="Calibri" panose="020F0502020204030204" pitchFamily="34" charset="0"/>
              </a:rPr>
              <a:t>103.1. Une catéchèse appropriée, progressive et intégrale, assurée par des prêtres, des diacres, des catéchistes et d’autres laïcs, en lien avec l’année liturgique et soutenue par des célébrations de la Parole. Elle les mène non seulement à une bonne connaissance des dogmes et des commandements, mais aussi </a:t>
            </a:r>
            <a:r>
              <a:rPr lang="fr-BE" sz="1900" dirty="0">
                <a:latin typeface="Calibri" panose="020F0502020204030204" pitchFamily="34" charset="0"/>
                <a:cs typeface="Calibri" panose="020F0502020204030204" pitchFamily="34" charset="0"/>
              </a:rPr>
              <a:t>à une découverte personnelle du mystère du salut dont ils demandent eux-mêmes à bénéficier</a:t>
            </a:r>
            <a:r>
              <a:rPr lang="fr-BE" sz="1900" dirty="0" smtClean="0">
                <a:latin typeface="Calibri" panose="020F0502020204030204" pitchFamily="34" charset="0"/>
                <a:cs typeface="Calibri" panose="020F0502020204030204" pitchFamily="34" charset="0"/>
              </a:rPr>
              <a:t>.</a:t>
            </a:r>
            <a:endParaRPr lang="fr-BE" sz="1900" dirty="0">
              <a:latin typeface="Calibri" panose="020F0502020204030204" pitchFamily="34" charset="0"/>
              <a:cs typeface="Calibri" panose="020F0502020204030204" pitchFamily="34" charset="0"/>
            </a:endParaRPr>
          </a:p>
          <a:p>
            <a:r>
              <a:rPr lang="fr-BE" sz="1900" dirty="0">
                <a:latin typeface="Calibri" panose="020F0502020204030204" pitchFamily="34" charset="0"/>
                <a:cs typeface="Calibri" panose="020F0502020204030204" pitchFamily="34" charset="0"/>
              </a:rPr>
              <a:t>103.3. Des rites liturgiques adaptés qui, peu à peu, les purifient. La Mère Eglise les aide ainsi dans leur marche, et la bénédiction de Dieu les soutient. Ce sont des célébrations de la Parole, les premiers exorcismes, les bénédictions et, éventuellement, d’autres rites (onction des catéchumènes). De plus, ils peuvent déjà participer à la liturgie de la Parole avec les fidèles, ce qui les prépare encore mieux à leur future participation à l’eucharistie.</a:t>
            </a:r>
          </a:p>
          <a:p>
            <a:r>
              <a:rPr lang="fr-BE" sz="1900" dirty="0">
                <a:latin typeface="Calibri" panose="020F0502020204030204" pitchFamily="34" charset="0"/>
                <a:cs typeface="Calibri" panose="020F0502020204030204" pitchFamily="34" charset="0"/>
              </a:rPr>
              <a:t>106. On fera des célébrations de la parole de Dieu adaptées au temps liturgique…</a:t>
            </a:r>
          </a:p>
          <a:p>
            <a:r>
              <a:rPr lang="fr-BE" sz="1900" dirty="0">
                <a:latin typeface="Calibri" panose="020F0502020204030204" pitchFamily="34" charset="0"/>
                <a:cs typeface="Calibri" panose="020F0502020204030204" pitchFamily="34" charset="0"/>
              </a:rPr>
              <a:t>107. Ces célébrations auront surtout pour but : …de leur faire découvrir le sens des signes, des actions et des temps du mystère liturgique ;…</a:t>
            </a:r>
          </a:p>
          <a:p>
            <a:endParaRPr lang="fr-BE" dirty="0"/>
          </a:p>
        </p:txBody>
      </p:sp>
    </p:spTree>
    <p:extLst>
      <p:ext uri="{BB962C8B-B14F-4D97-AF65-F5344CB8AC3E}">
        <p14:creationId xmlns:p14="http://schemas.microsoft.com/office/powerpoint/2010/main" val="12470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537820" cy="1320800"/>
          </a:xfrm>
        </p:spPr>
        <p:txBody>
          <a:bodyPr>
            <a:normAutofit/>
          </a:bodyPr>
          <a:lstStyle/>
          <a:p>
            <a:r>
              <a:rPr lang="fr-BE" sz="3200" i="1" dirty="0">
                <a:latin typeface="Calibri" panose="020F0502020204030204" pitchFamily="34" charset="0"/>
                <a:ea typeface="Calibri" panose="020F0502020204030204" pitchFamily="34" charset="0"/>
                <a:cs typeface="Times New Roman" panose="02020603050405020304" pitchFamily="18" charset="0"/>
              </a:rPr>
              <a:t>Le temps du catéchuménat et l’année liturgique</a:t>
            </a:r>
            <a:endParaRPr lang="fr-BE" sz="3200" dirty="0"/>
          </a:p>
        </p:txBody>
      </p:sp>
      <p:sp>
        <p:nvSpPr>
          <p:cNvPr id="3" name="Espace réservé du contenu 2"/>
          <p:cNvSpPr>
            <a:spLocks noGrp="1"/>
          </p:cNvSpPr>
          <p:nvPr>
            <p:ph idx="1"/>
          </p:nvPr>
        </p:nvSpPr>
        <p:spPr/>
        <p:txBody>
          <a:bodyPr>
            <a:normAutofit lnSpcReduction="10000"/>
          </a:bodyPr>
          <a:lstStyle/>
          <a:p>
            <a:pPr marL="0" indent="0">
              <a:buNone/>
            </a:pPr>
            <a:r>
              <a:rPr lang="fr-BE" dirty="0">
                <a:latin typeface="Calibri" panose="020F0502020204030204" pitchFamily="34" charset="0"/>
                <a:cs typeface="Calibri" panose="020F0502020204030204" pitchFamily="34" charset="0"/>
              </a:rPr>
              <a:t>Appui sur une forme de la prière liturgique (prière d’ouverture du mardi après l’Epiphanie) :</a:t>
            </a:r>
          </a:p>
          <a:p>
            <a:pPr marL="0" indent="0">
              <a:buNone/>
            </a:pPr>
            <a:r>
              <a:rPr lang="fr-BE" b="1" dirty="0" smtClean="0">
                <a:latin typeface="Calibri" panose="020F0502020204030204" pitchFamily="34" charset="0"/>
                <a:cs typeface="Calibri" panose="020F0502020204030204" pitchFamily="34" charset="0"/>
              </a:rPr>
              <a:t>	Celui </a:t>
            </a:r>
            <a:r>
              <a:rPr lang="fr-BE" b="1" dirty="0">
                <a:latin typeface="Calibri" panose="020F0502020204030204" pitchFamily="34" charset="0"/>
                <a:cs typeface="Calibri" panose="020F0502020204030204" pitchFamily="34" charset="0"/>
              </a:rPr>
              <a:t>qui préside : Prions le Seigneur.</a:t>
            </a:r>
            <a:endParaRPr lang="fr-BE" dirty="0">
              <a:latin typeface="Calibri" panose="020F0502020204030204" pitchFamily="34" charset="0"/>
              <a:cs typeface="Calibri" panose="020F0502020204030204" pitchFamily="34" charset="0"/>
            </a:endParaRPr>
          </a:p>
          <a:p>
            <a:pPr marL="0" indent="0">
              <a:buNone/>
            </a:pPr>
            <a:r>
              <a:rPr lang="fr-BE" b="1" dirty="0" smtClean="0">
                <a:latin typeface="Calibri" panose="020F0502020204030204" pitchFamily="34" charset="0"/>
                <a:cs typeface="Calibri" panose="020F0502020204030204" pitchFamily="34" charset="0"/>
              </a:rPr>
              <a:t>	Dieu </a:t>
            </a:r>
            <a:r>
              <a:rPr lang="fr-BE" b="1" dirty="0">
                <a:latin typeface="Calibri" panose="020F0502020204030204" pitchFamily="34" charset="0"/>
                <a:cs typeface="Calibri" panose="020F0502020204030204" pitchFamily="34" charset="0"/>
              </a:rPr>
              <a:t>éternel,</a:t>
            </a:r>
            <a:endParaRPr lang="fr-BE" dirty="0">
              <a:latin typeface="Calibri" panose="020F0502020204030204" pitchFamily="34" charset="0"/>
              <a:cs typeface="Calibri" panose="020F0502020204030204" pitchFamily="34" charset="0"/>
            </a:endParaRPr>
          </a:p>
          <a:p>
            <a:pPr marL="0" indent="0">
              <a:buNone/>
            </a:pPr>
            <a:r>
              <a:rPr lang="fr-BE" b="1" dirty="0" smtClean="0">
                <a:latin typeface="Calibri" panose="020F0502020204030204" pitchFamily="34" charset="0"/>
                <a:cs typeface="Calibri" panose="020F0502020204030204" pitchFamily="34" charset="0"/>
              </a:rPr>
              <a:t>	C’est dans </a:t>
            </a:r>
            <a:r>
              <a:rPr lang="fr-BE" b="1" dirty="0">
                <a:latin typeface="Calibri" panose="020F0502020204030204" pitchFamily="34" charset="0"/>
                <a:cs typeface="Calibri" panose="020F0502020204030204" pitchFamily="34" charset="0"/>
              </a:rPr>
              <a:t>la réalité de notre chair que ton Fils unique est apparu ;</a:t>
            </a:r>
            <a:endParaRPr lang="fr-BE" dirty="0">
              <a:latin typeface="Calibri" panose="020F0502020204030204" pitchFamily="34" charset="0"/>
              <a:cs typeface="Calibri" panose="020F0502020204030204" pitchFamily="34" charset="0"/>
            </a:endParaRPr>
          </a:p>
          <a:p>
            <a:pPr marL="0" indent="0">
              <a:buNone/>
            </a:pPr>
            <a:r>
              <a:rPr lang="fr-BE" b="1" dirty="0" smtClean="0">
                <a:latin typeface="Calibri" panose="020F0502020204030204" pitchFamily="34" charset="0"/>
                <a:cs typeface="Calibri" panose="020F0502020204030204" pitchFamily="34" charset="0"/>
              </a:rPr>
              <a:t>	Puisque </a:t>
            </a:r>
            <a:r>
              <a:rPr lang="fr-BE" b="1" dirty="0">
                <a:latin typeface="Calibri" panose="020F0502020204030204" pitchFamily="34" charset="0"/>
                <a:cs typeface="Calibri" panose="020F0502020204030204" pitchFamily="34" charset="0"/>
              </a:rPr>
              <a:t>nous reconnaissons que son humanité fut semblable à la nôtre,</a:t>
            </a:r>
            <a:endParaRPr lang="fr-BE" dirty="0">
              <a:latin typeface="Calibri" panose="020F0502020204030204" pitchFamily="34" charset="0"/>
              <a:cs typeface="Calibri" panose="020F0502020204030204" pitchFamily="34" charset="0"/>
            </a:endParaRPr>
          </a:p>
          <a:p>
            <a:pPr marL="0" indent="0">
              <a:buNone/>
            </a:pPr>
            <a:r>
              <a:rPr lang="fr-BE" b="1" dirty="0" smtClean="0">
                <a:latin typeface="Calibri" panose="020F0502020204030204" pitchFamily="34" charset="0"/>
                <a:cs typeface="Calibri" panose="020F0502020204030204" pitchFamily="34" charset="0"/>
              </a:rPr>
              <a:t>	Donne-nous </a:t>
            </a:r>
            <a:r>
              <a:rPr lang="fr-BE" b="1" dirty="0">
                <a:latin typeface="Calibri" panose="020F0502020204030204" pitchFamily="34" charset="0"/>
                <a:cs typeface="Calibri" panose="020F0502020204030204" pitchFamily="34" charset="0"/>
              </a:rPr>
              <a:t>d’être transformés par lui au plus intime de notre cœur.	</a:t>
            </a:r>
            <a:br>
              <a:rPr lang="fr-BE" b="1" dirty="0">
                <a:latin typeface="Calibri" panose="020F0502020204030204" pitchFamily="34" charset="0"/>
                <a:cs typeface="Calibri" panose="020F0502020204030204" pitchFamily="34" charset="0"/>
              </a:rPr>
            </a:br>
            <a:r>
              <a:rPr lang="fr-BE" b="1" dirty="0" smtClean="0">
                <a:latin typeface="Calibri" panose="020F0502020204030204" pitchFamily="34" charset="0"/>
                <a:cs typeface="Calibri" panose="020F0502020204030204" pitchFamily="34" charset="0"/>
              </a:rPr>
              <a:t>	Lui </a:t>
            </a:r>
            <a:r>
              <a:rPr lang="fr-BE" b="1" dirty="0">
                <a:latin typeface="Calibri" panose="020F0502020204030204" pitchFamily="34" charset="0"/>
                <a:cs typeface="Calibri" panose="020F0502020204030204" pitchFamily="34" charset="0"/>
              </a:rPr>
              <a:t>qui vit et règne avec toi et l’Esprit Saint maintenant et pour les siècles des </a:t>
            </a:r>
            <a:r>
              <a:rPr lang="fr-BE" b="1" dirty="0" smtClean="0">
                <a:latin typeface="Calibri" panose="020F0502020204030204" pitchFamily="34" charset="0"/>
                <a:cs typeface="Calibri" panose="020F0502020204030204" pitchFamily="34" charset="0"/>
              </a:rPr>
              <a:t>	siècles</a:t>
            </a:r>
            <a:r>
              <a:rPr lang="fr-BE" b="1" dirty="0">
                <a:latin typeface="Calibri" panose="020F0502020204030204" pitchFamily="34" charset="0"/>
                <a:cs typeface="Calibri" panose="020F0502020204030204" pitchFamily="34" charset="0"/>
              </a:rPr>
              <a:t>. </a:t>
            </a:r>
            <a:endParaRPr lang="fr-BE" dirty="0">
              <a:latin typeface="Calibri" panose="020F0502020204030204" pitchFamily="34" charset="0"/>
              <a:cs typeface="Calibri" panose="020F0502020204030204" pitchFamily="34" charset="0"/>
            </a:endParaRPr>
          </a:p>
          <a:p>
            <a:pPr marL="457200" lvl="1" indent="0">
              <a:buNone/>
            </a:pPr>
            <a:r>
              <a:rPr lang="fr-BE" b="1" dirty="0">
                <a:latin typeface="Calibri" panose="020F0502020204030204" pitchFamily="34" charset="0"/>
                <a:cs typeface="Calibri" panose="020F0502020204030204" pitchFamily="34" charset="0"/>
              </a:rPr>
              <a:t> </a:t>
            </a:r>
            <a:endParaRPr lang="fr-BE" dirty="0">
              <a:latin typeface="Calibri" panose="020F0502020204030204" pitchFamily="34" charset="0"/>
              <a:cs typeface="Calibri" panose="020F0502020204030204" pitchFamily="34" charset="0"/>
            </a:endParaRPr>
          </a:p>
          <a:p>
            <a:pPr marL="0" indent="0">
              <a:buNone/>
            </a:pPr>
            <a:r>
              <a:rPr lang="fr-BE" b="1" dirty="0" smtClean="0">
                <a:latin typeface="Calibri" panose="020F0502020204030204" pitchFamily="34" charset="0"/>
                <a:cs typeface="Calibri" panose="020F0502020204030204" pitchFamily="34" charset="0"/>
              </a:rPr>
              <a:t>	Tous</a:t>
            </a:r>
            <a:r>
              <a:rPr lang="fr-BE" b="1" dirty="0">
                <a:latin typeface="Calibri" panose="020F0502020204030204" pitchFamily="34" charset="0"/>
                <a:cs typeface="Calibri" panose="020F0502020204030204" pitchFamily="34" charset="0"/>
              </a:rPr>
              <a:t> : Amen.</a:t>
            </a:r>
            <a:endParaRPr lang="fr-BE" dirty="0">
              <a:latin typeface="Calibri" panose="020F0502020204030204" pitchFamily="34" charset="0"/>
              <a:cs typeface="Calibri" panose="020F0502020204030204" pitchFamily="34" charset="0"/>
            </a:endParaRPr>
          </a:p>
          <a:p>
            <a:endParaRPr lang="fr-BE" dirty="0"/>
          </a:p>
        </p:txBody>
      </p:sp>
    </p:spTree>
    <p:extLst>
      <p:ext uri="{BB962C8B-B14F-4D97-AF65-F5344CB8AC3E}">
        <p14:creationId xmlns:p14="http://schemas.microsoft.com/office/powerpoint/2010/main" val="5770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i="1" dirty="0">
                <a:latin typeface="Calibri" panose="020F0502020204030204" pitchFamily="34" charset="0"/>
                <a:ea typeface="Calibri" panose="020F0502020204030204" pitchFamily="34" charset="0"/>
                <a:cs typeface="Times New Roman" panose="02020603050405020304" pitchFamily="18" charset="0"/>
              </a:rPr>
              <a:t>Durée du cheminement et discernement</a:t>
            </a:r>
            <a:r>
              <a:rPr lang="fr-BE" dirty="0"/>
              <a:t/>
            </a:r>
            <a:br>
              <a:rPr lang="fr-BE" dirty="0"/>
            </a:br>
            <a:endParaRPr lang="fr-BE" dirty="0"/>
          </a:p>
        </p:txBody>
      </p:sp>
      <p:sp>
        <p:nvSpPr>
          <p:cNvPr id="3" name="Espace réservé du contenu 2"/>
          <p:cNvSpPr>
            <a:spLocks noGrp="1"/>
          </p:cNvSpPr>
          <p:nvPr>
            <p:ph idx="1"/>
          </p:nvPr>
        </p:nvSpPr>
        <p:spPr/>
        <p:txBody>
          <a:bodyPr/>
          <a:lstStyle/>
          <a:p>
            <a:endParaRPr lang="fr-BE"/>
          </a:p>
        </p:txBody>
      </p:sp>
    </p:spTree>
    <p:extLst>
      <p:ext uri="{BB962C8B-B14F-4D97-AF65-F5344CB8AC3E}">
        <p14:creationId xmlns:p14="http://schemas.microsoft.com/office/powerpoint/2010/main" val="2750101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sz="3200" dirty="0">
                <a:latin typeface="Calibri" panose="020F0502020204030204" pitchFamily="34" charset="0"/>
                <a:ea typeface="Calibri" panose="020F0502020204030204" pitchFamily="34" charset="0"/>
                <a:cs typeface="Times New Roman" panose="02020603050405020304" pitchFamily="18" charset="0"/>
              </a:rPr>
              <a:t>« L’entrée en catéchuménat est de la plus grande importance » (RICA n°70).</a:t>
            </a:r>
            <a:br>
              <a:rPr lang="fr-BE" sz="3200" dirty="0">
                <a:latin typeface="Calibri" panose="020F0502020204030204" pitchFamily="34" charset="0"/>
                <a:ea typeface="Calibri" panose="020F0502020204030204" pitchFamily="34" charset="0"/>
                <a:cs typeface="Times New Roman" panose="02020603050405020304" pitchFamily="18" charset="0"/>
              </a:rPr>
            </a:br>
            <a:endParaRPr lang="fr-BE"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contenu 2"/>
          <p:cNvSpPr>
            <a:spLocks noGrp="1"/>
          </p:cNvSpPr>
          <p:nvPr>
            <p:ph idx="1"/>
          </p:nvPr>
        </p:nvSpPr>
        <p:spPr/>
        <p:txBody>
          <a:bodyPr/>
          <a:lstStyle/>
          <a:p>
            <a:r>
              <a:rPr lang="fr-BE" dirty="0" smtClean="0">
                <a:latin typeface="Calibri" panose="020F0502020204030204" pitchFamily="34" charset="0"/>
                <a:cs typeface="Calibri" panose="020F0502020204030204" pitchFamily="34" charset="0"/>
              </a:rPr>
              <a:t>La </a:t>
            </a:r>
            <a:r>
              <a:rPr lang="fr-BE" dirty="0">
                <a:latin typeface="Calibri" panose="020F0502020204030204" pitchFamily="34" charset="0"/>
                <a:cs typeface="Calibri" panose="020F0502020204030204" pitchFamily="34" charset="0"/>
              </a:rPr>
              <a:t>personne, jusque-là sympathisante, est sur le seuil. Par l’entrée en catéchuménat, elle est accueillie dans l’Eglise et devient </a:t>
            </a:r>
            <a:r>
              <a:rPr lang="fr-BE" b="1" dirty="0">
                <a:latin typeface="Calibri" panose="020F0502020204030204" pitchFamily="34" charset="0"/>
                <a:cs typeface="Calibri" panose="020F0502020204030204" pitchFamily="34" charset="0"/>
              </a:rPr>
              <a:t>chrétienne catéchumène.</a:t>
            </a:r>
            <a:r>
              <a:rPr lang="fr-BE" dirty="0">
                <a:latin typeface="Calibri" panose="020F0502020204030204" pitchFamily="34" charset="0"/>
                <a:cs typeface="Calibri" panose="020F0502020204030204" pitchFamily="34" charset="0"/>
              </a:rPr>
              <a:t> Elle change de statut !</a:t>
            </a:r>
          </a:p>
          <a:p>
            <a:endParaRPr lang="fr-B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57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latin typeface="Calibri" panose="020F0502020204030204" pitchFamily="34" charset="0"/>
                <a:cs typeface="Calibri" panose="020F0502020204030204" pitchFamily="34" charset="0"/>
              </a:rPr>
              <a:t>« Cette première étape sera célébrée lorsque les candidats auront reçu une première annonce du Dieu vivant et manifesteront un début de foi au Christ Sauveur » (RICA n°71).</a:t>
            </a:r>
            <a:br>
              <a:rPr lang="fr-BE" dirty="0">
                <a:latin typeface="Calibri" panose="020F0502020204030204" pitchFamily="34" charset="0"/>
                <a:cs typeface="Calibri" panose="020F0502020204030204" pitchFamily="34" charset="0"/>
              </a:rPr>
            </a:br>
            <a:endParaRPr lang="fr-BE"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4" y="3617259"/>
            <a:ext cx="8596668" cy="2424103"/>
          </a:xfrm>
        </p:spPr>
        <p:txBody>
          <a:bodyPr/>
          <a:lstStyle/>
          <a:p>
            <a:r>
              <a:rPr lang="fr-BE" i="1" dirty="0" smtClean="0">
                <a:latin typeface="Calibri" panose="020F0502020204030204" pitchFamily="34" charset="0"/>
                <a:cs typeface="Calibri" panose="020F0502020204030204" pitchFamily="34" charset="0"/>
              </a:rPr>
              <a:t>Comment </a:t>
            </a:r>
            <a:r>
              <a:rPr lang="fr-BE" i="1" dirty="0">
                <a:latin typeface="Calibri" panose="020F0502020204030204" pitchFamily="34" charset="0"/>
                <a:cs typeface="Calibri" panose="020F0502020204030204" pitchFamily="34" charset="0"/>
              </a:rPr>
              <a:t>discerner ce début de foi ? </a:t>
            </a:r>
            <a:endParaRPr lang="fr-BE" dirty="0">
              <a:latin typeface="Calibri" panose="020F0502020204030204" pitchFamily="34" charset="0"/>
              <a:cs typeface="Calibri" panose="020F0502020204030204" pitchFamily="34" charset="0"/>
            </a:endParaRPr>
          </a:p>
          <a:p>
            <a:endParaRPr lang="fr-BE" dirty="0"/>
          </a:p>
        </p:txBody>
      </p:sp>
    </p:spTree>
    <p:extLst>
      <p:ext uri="{BB962C8B-B14F-4D97-AF65-F5344CB8AC3E}">
        <p14:creationId xmlns:p14="http://schemas.microsoft.com/office/powerpoint/2010/main" val="419982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a:latin typeface="Calibri" panose="020F0502020204030204" pitchFamily="34" charset="0"/>
                <a:cs typeface="Calibri" panose="020F0502020204030204" pitchFamily="34" charset="0"/>
              </a:rPr>
              <a:t>Avec qui ?</a:t>
            </a:r>
            <a:br>
              <a:rPr lang="fr-BE" sz="3200" dirty="0">
                <a:latin typeface="Calibri" panose="020F0502020204030204" pitchFamily="34" charset="0"/>
                <a:cs typeface="Calibri" panose="020F0502020204030204" pitchFamily="34" charset="0"/>
              </a:rPr>
            </a:br>
            <a:endParaRPr lang="fr-BE" sz="32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p:txBody>
          <a:bodyPr/>
          <a:lstStyle/>
          <a:p>
            <a:pPr lvl="0"/>
            <a:r>
              <a:rPr lang="fr-BE" b="1" dirty="0" smtClean="0">
                <a:latin typeface="Calibri" panose="020F0502020204030204" pitchFamily="34" charset="0"/>
                <a:cs typeface="Calibri" panose="020F0502020204030204" pitchFamily="34" charset="0"/>
              </a:rPr>
              <a:t>En </a:t>
            </a:r>
            <a:r>
              <a:rPr lang="fr-BE" b="1" dirty="0">
                <a:latin typeface="Calibri" panose="020F0502020204030204" pitchFamily="34" charset="0"/>
                <a:cs typeface="Calibri" panose="020F0502020204030204" pitchFamily="34" charset="0"/>
              </a:rPr>
              <a:t>équipe </a:t>
            </a:r>
            <a:r>
              <a:rPr lang="fr-BE" dirty="0">
                <a:latin typeface="Calibri" panose="020F0502020204030204" pitchFamily="34" charset="0"/>
                <a:cs typeface="Calibri" panose="020F0502020204030204" pitchFamily="34" charset="0"/>
              </a:rPr>
              <a:t>: le catéchumène, le(les) accompagnateurs, le(s) prêtre(s), le(s) diacre(s), quelques chrétiens qui font partie du groupe.</a:t>
            </a:r>
          </a:p>
          <a:p>
            <a:endParaRPr lang="fr-BE" dirty="0"/>
          </a:p>
        </p:txBody>
      </p:sp>
    </p:spTree>
    <p:extLst>
      <p:ext uri="{BB962C8B-B14F-4D97-AF65-F5344CB8AC3E}">
        <p14:creationId xmlns:p14="http://schemas.microsoft.com/office/powerpoint/2010/main" val="283932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latin typeface="Calibri" panose="020F0502020204030204" pitchFamily="34" charset="0"/>
                <a:cs typeface="Calibri" panose="020F0502020204030204" pitchFamily="34" charset="0"/>
              </a:rPr>
              <a:t>Non de manière ponctuelle, </a:t>
            </a:r>
            <a:r>
              <a:rPr lang="fr-BE" dirty="0" smtClean="0">
                <a:latin typeface="Calibri" panose="020F0502020204030204" pitchFamily="34" charset="0"/>
                <a:cs typeface="Calibri" panose="020F0502020204030204" pitchFamily="34" charset="0"/>
              </a:rPr>
              <a:t/>
            </a:r>
            <a:br>
              <a:rPr lang="fr-BE" dirty="0" smtClean="0">
                <a:latin typeface="Calibri" panose="020F0502020204030204" pitchFamily="34" charset="0"/>
                <a:cs typeface="Calibri" panose="020F0502020204030204" pitchFamily="34" charset="0"/>
              </a:rPr>
            </a:br>
            <a:r>
              <a:rPr lang="fr-BE" dirty="0" smtClean="0">
                <a:latin typeface="Calibri" panose="020F0502020204030204" pitchFamily="34" charset="0"/>
                <a:cs typeface="Calibri" panose="020F0502020204030204" pitchFamily="34" charset="0"/>
              </a:rPr>
              <a:t>mais </a:t>
            </a:r>
            <a:r>
              <a:rPr lang="fr-BE" b="1" dirty="0">
                <a:latin typeface="Calibri" panose="020F0502020204030204" pitchFamily="34" charset="0"/>
                <a:cs typeface="Calibri" panose="020F0502020204030204" pitchFamily="34" charset="0"/>
              </a:rPr>
              <a:t>de manière régulière.</a:t>
            </a:r>
            <a:r>
              <a:rPr lang="fr-BE" dirty="0">
                <a:latin typeface="Calibri" panose="020F0502020204030204" pitchFamily="34" charset="0"/>
                <a:cs typeface="Calibri" panose="020F0502020204030204" pitchFamily="34" charset="0"/>
              </a:rPr>
              <a:t/>
            </a:r>
            <a:br>
              <a:rPr lang="fr-BE" dirty="0">
                <a:latin typeface="Calibri" panose="020F0502020204030204" pitchFamily="34" charset="0"/>
                <a:cs typeface="Calibri" panose="020F0502020204030204" pitchFamily="34" charset="0"/>
              </a:rPr>
            </a:br>
            <a:endParaRPr lang="fr-BE"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p:txBody>
          <a:bodyPr/>
          <a:lstStyle/>
          <a:p>
            <a:endParaRPr lang="fr-BE" dirty="0"/>
          </a:p>
        </p:txBody>
      </p:sp>
    </p:spTree>
    <p:extLst>
      <p:ext uri="{BB962C8B-B14F-4D97-AF65-F5344CB8AC3E}">
        <p14:creationId xmlns:p14="http://schemas.microsoft.com/office/powerpoint/2010/main" val="161014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96686"/>
          </a:xfrm>
        </p:spPr>
        <p:txBody>
          <a:bodyPr>
            <a:normAutofit fontScale="90000"/>
          </a:bodyPr>
          <a:lstStyle/>
          <a:p>
            <a:r>
              <a:rPr lang="fr-BE" sz="3200" dirty="0">
                <a:latin typeface="Calibri" panose="020F0502020204030204" pitchFamily="34" charset="0"/>
                <a:cs typeface="Calibri" panose="020F0502020204030204" pitchFamily="34" charset="0"/>
              </a:rPr>
              <a:t>Comment ?</a:t>
            </a:r>
            <a:br>
              <a:rPr lang="fr-BE" sz="3200" dirty="0">
                <a:latin typeface="Calibri" panose="020F0502020204030204" pitchFamily="34" charset="0"/>
                <a:cs typeface="Calibri" panose="020F0502020204030204" pitchFamily="34" charset="0"/>
              </a:rPr>
            </a:br>
            <a:endParaRPr lang="fr-BE" sz="32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4" y="1515131"/>
            <a:ext cx="8596668" cy="5020140"/>
          </a:xfrm>
        </p:spPr>
        <p:txBody>
          <a:bodyPr>
            <a:normAutofit lnSpcReduction="10000"/>
          </a:bodyPr>
          <a:lstStyle/>
          <a:p>
            <a:pPr marL="0" indent="0">
              <a:buNone/>
            </a:pPr>
            <a:r>
              <a:rPr lang="fr-BE" dirty="0">
                <a:latin typeface="Calibri" panose="020F0502020204030204" pitchFamily="34" charset="0"/>
                <a:cs typeface="Calibri" panose="020F0502020204030204" pitchFamily="34" charset="0"/>
              </a:rPr>
              <a:t>Des indices peuvent nous aider à discerner ce « début de foi ».</a:t>
            </a:r>
          </a:p>
          <a:p>
            <a:pPr lvl="0"/>
            <a:r>
              <a:rPr lang="fr-BE" dirty="0">
                <a:latin typeface="Calibri" panose="020F0502020204030204" pitchFamily="34" charset="0"/>
                <a:cs typeface="Calibri" panose="020F0502020204030204" pitchFamily="34" charset="0"/>
              </a:rPr>
              <a:t>Est-il intéressé, entendons surpris, touché, émerveillé, par ce que Jésus dit et fait. Est-ce que cela suscite des questionnements quant à ses valeurs, sa façon de vivre ?</a:t>
            </a:r>
          </a:p>
          <a:p>
            <a:pPr lvl="0"/>
            <a:r>
              <a:rPr lang="fr-BE" dirty="0">
                <a:latin typeface="Calibri" panose="020F0502020204030204" pitchFamily="34" charset="0"/>
                <a:cs typeface="Calibri" panose="020F0502020204030204" pitchFamily="34" charset="0"/>
              </a:rPr>
              <a:t>Commence-t-il à mettre dans sa vie un « avant » et un « maintenant » par rapport à Jésus ?</a:t>
            </a:r>
          </a:p>
          <a:p>
            <a:pPr lvl="0"/>
            <a:r>
              <a:rPr lang="fr-BE" dirty="0">
                <a:latin typeface="Calibri" panose="020F0502020204030204" pitchFamily="34" charset="0"/>
                <a:cs typeface="Calibri" panose="020F0502020204030204" pitchFamily="34" charset="0"/>
              </a:rPr>
              <a:t>Reconnaît-il des résistances en lui face à la parole du Christ, et cherche-t-il à les dépasser ?</a:t>
            </a:r>
          </a:p>
          <a:p>
            <a:pPr lvl="0"/>
            <a:r>
              <a:rPr lang="fr-BE" dirty="0">
                <a:latin typeface="Calibri" panose="020F0502020204030204" pitchFamily="34" charset="0"/>
                <a:cs typeface="Calibri" panose="020F0502020204030204" pitchFamily="34" charset="0"/>
              </a:rPr>
              <a:t>Cherche-t-il à partager sa foi et à communiquer avec d’autres croyants ?</a:t>
            </a:r>
          </a:p>
          <a:p>
            <a:pPr lvl="0"/>
            <a:r>
              <a:rPr lang="fr-BE" dirty="0">
                <a:latin typeface="Calibri" panose="020F0502020204030204" pitchFamily="34" charset="0"/>
                <a:cs typeface="Calibri" panose="020F0502020204030204" pitchFamily="34" charset="0"/>
              </a:rPr>
              <a:t>Découvre-t-il que suivre Jésus n’est pas le fait d’un moment mais s’inscrit dans la durée de la vie ?</a:t>
            </a:r>
          </a:p>
          <a:p>
            <a:pPr lvl="0"/>
            <a:r>
              <a:rPr lang="fr-BE" dirty="0">
                <a:latin typeface="Calibri" panose="020F0502020204030204" pitchFamily="34" charset="0"/>
                <a:cs typeface="Calibri" panose="020F0502020204030204" pitchFamily="34" charset="0"/>
              </a:rPr>
              <a:t>Commence-t-il à discerner que ce chemin se vit avec d’autres, vivant de la même Parole et du même Esprit ?</a:t>
            </a:r>
          </a:p>
          <a:p>
            <a:pPr lvl="0"/>
            <a:r>
              <a:rPr lang="fr-BE" dirty="0">
                <a:latin typeface="Calibri" panose="020F0502020204030204" pitchFamily="34" charset="0"/>
                <a:cs typeface="Calibri" panose="020F0502020204030204" pitchFamily="34" charset="0"/>
              </a:rPr>
              <a:t>La Parole écoutée et partagée trouve-t-elle un écho dans sa vie personnelle ? Se </a:t>
            </a:r>
            <a:r>
              <a:rPr lang="fr-BE" dirty="0" err="1">
                <a:latin typeface="Calibri" panose="020F0502020204030204" pitchFamily="34" charset="0"/>
                <a:cs typeface="Calibri" panose="020F0502020204030204" pitchFamily="34" charset="0"/>
              </a:rPr>
              <a:t>sent-il</a:t>
            </a:r>
            <a:r>
              <a:rPr lang="fr-BE" dirty="0">
                <a:latin typeface="Calibri" panose="020F0502020204030204" pitchFamily="34" charset="0"/>
                <a:cs typeface="Calibri" panose="020F0502020204030204" pitchFamily="34" charset="0"/>
              </a:rPr>
              <a:t> concerné par cette Parole ? Est-ce qu’il la découvre, au-delà du partage, pour lui-même et commence à en expérimenter les effets ?</a:t>
            </a:r>
          </a:p>
          <a:p>
            <a:endParaRPr lang="fr-BE" dirty="0"/>
          </a:p>
        </p:txBody>
      </p:sp>
    </p:spTree>
    <p:extLst>
      <p:ext uri="{BB962C8B-B14F-4D97-AF65-F5344CB8AC3E}">
        <p14:creationId xmlns:p14="http://schemas.microsoft.com/office/powerpoint/2010/main" val="28137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dirty="0" smtClean="0">
                <a:latin typeface="Calibri" panose="020F0502020204030204" pitchFamily="34" charset="0"/>
                <a:cs typeface="Calibri" panose="020F0502020204030204" pitchFamily="34" charset="0"/>
              </a:rPr>
              <a:t>Un décret sur le catéchuménat…</a:t>
            </a:r>
            <a:br>
              <a:rPr lang="fr-BE" sz="4000" dirty="0" smtClean="0">
                <a:latin typeface="Calibri" panose="020F0502020204030204" pitchFamily="34" charset="0"/>
                <a:cs typeface="Calibri" panose="020F0502020204030204" pitchFamily="34" charset="0"/>
              </a:rPr>
            </a:br>
            <a:r>
              <a:rPr lang="fr-BE" sz="4000" dirty="0" smtClean="0">
                <a:latin typeface="Calibri" panose="020F0502020204030204" pitchFamily="34" charset="0"/>
                <a:cs typeface="Calibri" panose="020F0502020204030204" pitchFamily="34" charset="0"/>
              </a:rPr>
              <a:t>d’où vient-il?</a:t>
            </a:r>
            <a:endParaRPr lang="fr-BE" sz="40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3" y="2160589"/>
            <a:ext cx="9206895" cy="3880773"/>
          </a:xfrm>
        </p:spPr>
        <p:txBody>
          <a:bodyPr>
            <a:normAutofit fontScale="92500" lnSpcReduction="20000"/>
          </a:bodyPr>
          <a:lstStyle/>
          <a:p>
            <a:r>
              <a:rPr lang="fr-BE" dirty="0" smtClean="0">
                <a:latin typeface="Calibri" panose="020F0502020204030204" pitchFamily="34" charset="0"/>
                <a:cs typeface="Calibri" panose="020F0502020204030204" pitchFamily="34" charset="0"/>
              </a:rPr>
              <a:t>Selon les diocèses de Belgique, </a:t>
            </a:r>
          </a:p>
          <a:p>
            <a:pPr lvl="1"/>
            <a:r>
              <a:rPr lang="fr-BE" sz="1800" dirty="0" smtClean="0">
                <a:latin typeface="Calibri" panose="020F0502020204030204" pitchFamily="34" charset="0"/>
                <a:cs typeface="Calibri" panose="020F0502020204030204" pitchFamily="34" charset="0"/>
              </a:rPr>
              <a:t>le catéchuménat a une histoire (expérience) plus ou moins longue</a:t>
            </a:r>
          </a:p>
          <a:p>
            <a:pPr lvl="1"/>
            <a:r>
              <a:rPr lang="fr-BE" sz="1800" dirty="0" smtClean="0">
                <a:latin typeface="Calibri" panose="020F0502020204030204" pitchFamily="34" charset="0"/>
                <a:cs typeface="Calibri" panose="020F0502020204030204" pitchFamily="34" charset="0"/>
              </a:rPr>
              <a:t>Une mise en œuvre aux accents sensiblement différents</a:t>
            </a:r>
          </a:p>
          <a:p>
            <a:r>
              <a:rPr lang="fr-BE" dirty="0" smtClean="0">
                <a:latin typeface="Calibri" panose="020F0502020204030204" pitchFamily="34" charset="0"/>
                <a:cs typeface="Calibri" panose="020F0502020204030204" pitchFamily="34" charset="0"/>
              </a:rPr>
              <a:t>En 2018, les évêques de Belgique manifestent le désir d’un document de référence</a:t>
            </a:r>
          </a:p>
          <a:p>
            <a:r>
              <a:rPr lang="fr-BE" dirty="0" smtClean="0">
                <a:latin typeface="Calibri" panose="020F0502020204030204" pitchFamily="34" charset="0"/>
                <a:cs typeface="Calibri" panose="020F0502020204030204" pitchFamily="34" charset="0"/>
              </a:rPr>
              <a:t>Chaque diocèse va y travailler</a:t>
            </a:r>
          </a:p>
          <a:p>
            <a:pPr lvl="1"/>
            <a:r>
              <a:rPr lang="fr-BE" sz="1800" dirty="0" smtClean="0">
                <a:latin typeface="Calibri" panose="020F0502020204030204" pitchFamily="34" charset="0"/>
                <a:cs typeface="Calibri" panose="020F0502020204030204" pitchFamily="34" charset="0"/>
              </a:rPr>
              <a:t>Chacun veillant à y intégrer ce qui est reconnu fécond (expérience) sur base du RICA</a:t>
            </a:r>
          </a:p>
          <a:p>
            <a:r>
              <a:rPr lang="fr-BE" dirty="0" smtClean="0">
                <a:latin typeface="Calibri" panose="020F0502020204030204" pitchFamily="34" charset="0"/>
                <a:cs typeface="Calibri" panose="020F0502020204030204" pitchFamily="34" charset="0"/>
              </a:rPr>
              <a:t> Les évêques se sont accordés</a:t>
            </a:r>
          </a:p>
          <a:p>
            <a:r>
              <a:rPr lang="fr-BE" dirty="0" smtClean="0">
                <a:latin typeface="Calibri" panose="020F0502020204030204" pitchFamily="34" charset="0"/>
                <a:cs typeface="Calibri" panose="020F0502020204030204" pitchFamily="34" charset="0"/>
              </a:rPr>
              <a:t>Rome en a fait un décret officiel</a:t>
            </a:r>
          </a:p>
          <a:p>
            <a:endParaRPr lang="fr-BE" dirty="0">
              <a:latin typeface="Calibri" panose="020F0502020204030204" pitchFamily="34" charset="0"/>
              <a:cs typeface="Calibri" panose="020F0502020204030204" pitchFamily="34" charset="0"/>
            </a:endParaRPr>
          </a:p>
          <a:p>
            <a:r>
              <a:rPr lang="fr-BE" sz="2400" dirty="0" smtClean="0">
                <a:latin typeface="Calibri" panose="020F0502020204030204" pitchFamily="34" charset="0"/>
                <a:cs typeface="Calibri" panose="020F0502020204030204" pitchFamily="34" charset="0"/>
              </a:rPr>
              <a:t>Il s’agit d’un document habité de l’expérience du catéchuménat dans nos diocèses</a:t>
            </a:r>
            <a:endParaRPr lang="fr-B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1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a:latin typeface="Calibri" panose="020F0502020204030204" pitchFamily="34" charset="0"/>
                <a:cs typeface="Calibri" panose="020F0502020204030204" pitchFamily="34" charset="0"/>
              </a:rPr>
              <a:t>La conversion chrétienne est à la fois spirituelle, morale et ecclésiale :</a:t>
            </a:r>
            <a:br>
              <a:rPr lang="fr-BE" dirty="0">
                <a:latin typeface="Calibri" panose="020F0502020204030204" pitchFamily="34" charset="0"/>
                <a:cs typeface="Calibri" panose="020F0502020204030204" pitchFamily="34" charset="0"/>
              </a:rPr>
            </a:br>
            <a:endParaRPr lang="fr-BE"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3" y="2160589"/>
            <a:ext cx="9112125" cy="3880773"/>
          </a:xfrm>
        </p:spPr>
        <p:txBody>
          <a:bodyPr>
            <a:normAutofit/>
          </a:bodyPr>
          <a:lstStyle/>
          <a:p>
            <a:r>
              <a:rPr lang="fr-BE" dirty="0">
                <a:latin typeface="Calibri" panose="020F0502020204030204" pitchFamily="34" charset="0"/>
                <a:cs typeface="Calibri" panose="020F0502020204030204" pitchFamily="34" charset="0"/>
              </a:rPr>
              <a:t>spirituelle : Elle concerne le cœur de chacun et du Christ</a:t>
            </a:r>
            <a:r>
              <a:rPr lang="fr-BE" dirty="0" smtClean="0">
                <a:latin typeface="Calibri" panose="020F0502020204030204" pitchFamily="34" charset="0"/>
                <a:cs typeface="Calibri" panose="020F0502020204030204" pitchFamily="34" charset="0"/>
              </a:rPr>
              <a:t>.</a:t>
            </a:r>
          </a:p>
          <a:p>
            <a:pPr marL="0" indent="0">
              <a:buNone/>
            </a:pPr>
            <a:endParaRPr lang="fr-BE" dirty="0">
              <a:latin typeface="Calibri" panose="020F0502020204030204" pitchFamily="34" charset="0"/>
              <a:cs typeface="Calibri" panose="020F0502020204030204" pitchFamily="34" charset="0"/>
            </a:endParaRPr>
          </a:p>
          <a:p>
            <a:r>
              <a:rPr lang="fr-BE" dirty="0" smtClean="0">
                <a:latin typeface="Calibri" panose="020F0502020204030204" pitchFamily="34" charset="0"/>
                <a:cs typeface="Calibri" panose="020F0502020204030204" pitchFamily="34" charset="0"/>
              </a:rPr>
              <a:t>morale</a:t>
            </a:r>
            <a:r>
              <a:rPr lang="fr-BE" dirty="0">
                <a:latin typeface="Calibri" panose="020F0502020204030204" pitchFamily="34" charset="0"/>
                <a:cs typeface="Calibri" panose="020F0502020204030204" pitchFamily="34" charset="0"/>
              </a:rPr>
              <a:t> : Elle entraîne des changements dans la manière de </a:t>
            </a:r>
            <a:r>
              <a:rPr lang="fr-BE" dirty="0" smtClean="0">
                <a:latin typeface="Calibri" panose="020F0502020204030204" pitchFamily="34" charset="0"/>
                <a:cs typeface="Calibri" panose="020F0502020204030204" pitchFamily="34" charset="0"/>
              </a:rPr>
              <a:t>vivre.</a:t>
            </a:r>
            <a:endParaRPr lang="fr-BE" dirty="0">
              <a:latin typeface="Calibri" panose="020F0502020204030204" pitchFamily="34" charset="0"/>
              <a:cs typeface="Calibri" panose="020F0502020204030204" pitchFamily="34" charset="0"/>
            </a:endParaRPr>
          </a:p>
          <a:p>
            <a:pPr marL="0" indent="0">
              <a:buNone/>
            </a:pPr>
            <a:endParaRPr lang="fr-BE" dirty="0">
              <a:latin typeface="Calibri" panose="020F0502020204030204" pitchFamily="34" charset="0"/>
              <a:cs typeface="Calibri" panose="020F0502020204030204" pitchFamily="34" charset="0"/>
            </a:endParaRPr>
          </a:p>
          <a:p>
            <a:r>
              <a:rPr lang="fr-BE" dirty="0">
                <a:latin typeface="Calibri" panose="020F0502020204030204" pitchFamily="34" charset="0"/>
                <a:cs typeface="Calibri" panose="020F0502020204030204" pitchFamily="34" charset="0"/>
              </a:rPr>
              <a:t> ecclésiale : Elle fait entrer dans une communication et une  communion avec tous ceux qui répondent au même appel du </a:t>
            </a:r>
            <a:r>
              <a:rPr lang="fr-BE" dirty="0" smtClean="0">
                <a:latin typeface="Calibri" panose="020F0502020204030204" pitchFamily="34" charset="0"/>
                <a:cs typeface="Calibri" panose="020F0502020204030204" pitchFamily="34" charset="0"/>
              </a:rPr>
              <a:t>Christ.</a:t>
            </a:r>
            <a:endParaRPr lang="fr-B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156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dirty="0">
                <a:latin typeface="Calibri" panose="020F0502020204030204" pitchFamily="34" charset="0"/>
                <a:cs typeface="Calibri" panose="020F0502020204030204" pitchFamily="34" charset="0"/>
              </a:rPr>
              <a:t>La conversion se marque normalement par :</a:t>
            </a:r>
            <a:br>
              <a:rPr lang="fr-BE" sz="3200" dirty="0">
                <a:latin typeface="Calibri" panose="020F0502020204030204" pitchFamily="34" charset="0"/>
                <a:cs typeface="Calibri" panose="020F0502020204030204" pitchFamily="34" charset="0"/>
              </a:rPr>
            </a:br>
            <a:endParaRPr lang="fr-BE" sz="32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3" y="2160589"/>
            <a:ext cx="9313831" cy="3880773"/>
          </a:xfrm>
        </p:spPr>
        <p:txBody>
          <a:bodyPr>
            <a:normAutofit/>
          </a:bodyPr>
          <a:lstStyle/>
          <a:p>
            <a:pPr marL="0" indent="0">
              <a:buNone/>
            </a:pPr>
            <a:r>
              <a:rPr lang="fr-BE" dirty="0"/>
              <a:t> </a:t>
            </a:r>
          </a:p>
          <a:p>
            <a:r>
              <a:rPr lang="fr-BE" dirty="0" smtClean="0">
                <a:latin typeface="Calibri" panose="020F0502020204030204" pitchFamily="34" charset="0"/>
                <a:cs typeface="Calibri" panose="020F0502020204030204" pitchFamily="34" charset="0"/>
              </a:rPr>
              <a:t>la </a:t>
            </a:r>
            <a:r>
              <a:rPr lang="fr-BE" dirty="0">
                <a:latin typeface="Calibri" panose="020F0502020204030204" pitchFamily="34" charset="0"/>
                <a:cs typeface="Calibri" panose="020F0502020204030204" pitchFamily="34" charset="0"/>
              </a:rPr>
              <a:t>découverte de la prière d’action de grâces,</a:t>
            </a:r>
          </a:p>
          <a:p>
            <a:r>
              <a:rPr lang="fr-BE" dirty="0" smtClean="0">
                <a:latin typeface="Calibri" panose="020F0502020204030204" pitchFamily="34" charset="0"/>
                <a:cs typeface="Calibri" panose="020F0502020204030204" pitchFamily="34" charset="0"/>
              </a:rPr>
              <a:t>l’acceptation </a:t>
            </a:r>
            <a:r>
              <a:rPr lang="fr-BE" dirty="0">
                <a:latin typeface="Calibri" panose="020F0502020204030204" pitchFamily="34" charset="0"/>
                <a:cs typeface="Calibri" panose="020F0502020204030204" pitchFamily="34" charset="0"/>
              </a:rPr>
              <a:t>de soi en vérité, l’ouverture à la </a:t>
            </a:r>
            <a:r>
              <a:rPr lang="fr-BE" dirty="0" smtClean="0">
                <a:latin typeface="Calibri" panose="020F0502020204030204" pitchFamily="34" charset="0"/>
                <a:cs typeface="Calibri" panose="020F0502020204030204" pitchFamily="34" charset="0"/>
              </a:rPr>
              <a:t>joie</a:t>
            </a:r>
            <a:endParaRPr lang="fr-BE" dirty="0">
              <a:latin typeface="Calibri" panose="020F0502020204030204" pitchFamily="34" charset="0"/>
              <a:cs typeface="Calibri" panose="020F0502020204030204" pitchFamily="34" charset="0"/>
            </a:endParaRPr>
          </a:p>
          <a:p>
            <a:r>
              <a:rPr lang="fr-BE" dirty="0" smtClean="0">
                <a:latin typeface="Calibri" panose="020F0502020204030204" pitchFamily="34" charset="0"/>
                <a:cs typeface="Calibri" panose="020F0502020204030204" pitchFamily="34" charset="0"/>
              </a:rPr>
              <a:t>la </a:t>
            </a:r>
            <a:r>
              <a:rPr lang="fr-BE" dirty="0">
                <a:latin typeface="Calibri" panose="020F0502020204030204" pitchFamily="34" charset="0"/>
                <a:cs typeface="Calibri" panose="020F0502020204030204" pitchFamily="34" charset="0"/>
              </a:rPr>
              <a:t>libération d’énergies nouvelles </a:t>
            </a:r>
          </a:p>
        </p:txBody>
      </p:sp>
    </p:spTree>
    <p:extLst>
      <p:ext uri="{BB962C8B-B14F-4D97-AF65-F5344CB8AC3E}">
        <p14:creationId xmlns:p14="http://schemas.microsoft.com/office/powerpoint/2010/main" val="47636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5200387" cy="1077914"/>
          </a:xfrm>
        </p:spPr>
        <p:txBody>
          <a:bodyPr>
            <a:normAutofit/>
          </a:bodyPr>
          <a:lstStyle/>
          <a:p>
            <a:r>
              <a:rPr lang="fr-BE" sz="3200" dirty="0">
                <a:latin typeface="Calibri" panose="020F0502020204030204" pitchFamily="34" charset="0"/>
                <a:cs typeface="Calibri" panose="020F0502020204030204" pitchFamily="34" charset="0"/>
              </a:rPr>
              <a:t>Documents utilisés :</a:t>
            </a:r>
            <a:br>
              <a:rPr lang="fr-BE" sz="3200" dirty="0">
                <a:latin typeface="Calibri" panose="020F0502020204030204" pitchFamily="34" charset="0"/>
                <a:cs typeface="Calibri" panose="020F0502020204030204" pitchFamily="34" charset="0"/>
              </a:rPr>
            </a:br>
            <a:endParaRPr lang="fr-BE" sz="32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4" y="1174863"/>
            <a:ext cx="8596668" cy="3880773"/>
          </a:xfrm>
        </p:spPr>
        <p:txBody>
          <a:bodyPr>
            <a:normAutofit/>
          </a:bodyPr>
          <a:lstStyle/>
          <a:p>
            <a:pPr marL="0" indent="0">
              <a:buNone/>
            </a:pPr>
            <a:r>
              <a:rPr lang="fr-BE" dirty="0"/>
              <a:t> </a:t>
            </a:r>
          </a:p>
          <a:p>
            <a:r>
              <a:rPr lang="fr-BE" dirty="0">
                <a:latin typeface="Calibri" panose="020F0502020204030204" pitchFamily="34" charset="0"/>
                <a:cs typeface="Calibri" panose="020F0502020204030204" pitchFamily="34" charset="0"/>
              </a:rPr>
              <a:t>Service Diocésain du Catéchuménat de Lyon, </a:t>
            </a:r>
            <a:r>
              <a:rPr lang="fr-BE" i="1" dirty="0">
                <a:latin typeface="Calibri" panose="020F0502020204030204" pitchFamily="34" charset="0"/>
                <a:cs typeface="Calibri" panose="020F0502020204030204" pitchFamily="34" charset="0"/>
              </a:rPr>
              <a:t>Accompagner des Catéchumènes, </a:t>
            </a:r>
            <a:r>
              <a:rPr lang="fr-BE" dirty="0">
                <a:latin typeface="Calibri" panose="020F0502020204030204" pitchFamily="34" charset="0"/>
                <a:cs typeface="Calibri" panose="020F0502020204030204" pitchFamily="34" charset="0"/>
              </a:rPr>
              <a:t>Lyon, 2003, pp. 58-59.</a:t>
            </a:r>
          </a:p>
          <a:p>
            <a:pPr marL="0" indent="0">
              <a:buNone/>
            </a:pPr>
            <a:endParaRPr lang="fr-BE" dirty="0">
              <a:latin typeface="Calibri" panose="020F0502020204030204" pitchFamily="34" charset="0"/>
              <a:cs typeface="Calibri" panose="020F0502020204030204" pitchFamily="34" charset="0"/>
            </a:endParaRPr>
          </a:p>
          <a:p>
            <a:r>
              <a:rPr lang="fr-BE" dirty="0">
                <a:latin typeface="Calibri" panose="020F0502020204030204" pitchFamily="34" charset="0"/>
                <a:cs typeface="Calibri" panose="020F0502020204030204" pitchFamily="34" charset="0"/>
              </a:rPr>
              <a:t>CNPL, </a:t>
            </a:r>
            <a:r>
              <a:rPr lang="fr-BE" i="1" dirty="0">
                <a:latin typeface="Calibri" panose="020F0502020204030204" pitchFamily="34" charset="0"/>
                <a:cs typeface="Calibri" panose="020F0502020204030204" pitchFamily="34" charset="0"/>
              </a:rPr>
              <a:t>Guide pastoral du Rituel de l’Initiation </a:t>
            </a:r>
            <a:r>
              <a:rPr lang="fr-BE" i="1" dirty="0" smtClean="0">
                <a:latin typeface="Calibri" panose="020F0502020204030204" pitchFamily="34" charset="0"/>
                <a:cs typeface="Calibri" panose="020F0502020204030204" pitchFamily="34" charset="0"/>
              </a:rPr>
              <a:t>Chrétienne</a:t>
            </a:r>
            <a:r>
              <a:rPr lang="fr-BE" i="1" dirty="0">
                <a:latin typeface="Calibri" panose="020F0502020204030204" pitchFamily="34" charset="0"/>
                <a:cs typeface="Calibri" panose="020F0502020204030204" pitchFamily="34" charset="0"/>
              </a:rPr>
              <a:t>,</a:t>
            </a:r>
            <a:r>
              <a:rPr lang="fr-BE" dirty="0">
                <a:latin typeface="Calibri" panose="020F0502020204030204" pitchFamily="34" charset="0"/>
                <a:cs typeface="Calibri" panose="020F0502020204030204" pitchFamily="34" charset="0"/>
              </a:rPr>
              <a:t> Cerf, 2000, pp. 83-84.</a:t>
            </a:r>
          </a:p>
          <a:p>
            <a:pPr marL="0" indent="0">
              <a:buNone/>
            </a:pPr>
            <a:endParaRPr lang="fr-BE" dirty="0">
              <a:latin typeface="Calibri" panose="020F0502020204030204" pitchFamily="34" charset="0"/>
              <a:cs typeface="Calibri" panose="020F0502020204030204" pitchFamily="34" charset="0"/>
            </a:endParaRPr>
          </a:p>
          <a:p>
            <a:r>
              <a:rPr lang="fr-BE" dirty="0">
                <a:latin typeface="Calibri" panose="020F0502020204030204" pitchFamily="34" charset="0"/>
                <a:cs typeface="Calibri" panose="020F0502020204030204" pitchFamily="34" charset="0"/>
              </a:rPr>
              <a:t>Service Diocésain du Catéchuménat de Tournai, </a:t>
            </a:r>
            <a:r>
              <a:rPr lang="fr-BE" i="1" dirty="0">
                <a:latin typeface="Calibri" panose="020F0502020204030204" pitchFamily="34" charset="0"/>
                <a:cs typeface="Calibri" panose="020F0502020204030204" pitchFamily="34" charset="0"/>
              </a:rPr>
              <a:t>Initiation Chrétienne des adultes et des adolescents, </a:t>
            </a:r>
            <a:r>
              <a:rPr lang="fr-BE" dirty="0">
                <a:latin typeface="Calibri" panose="020F0502020204030204" pitchFamily="34" charset="0"/>
                <a:cs typeface="Calibri" panose="020F0502020204030204" pitchFamily="34" charset="0"/>
              </a:rPr>
              <a:t>Tournai, 2018, pp. 27-29.</a:t>
            </a:r>
          </a:p>
          <a:p>
            <a:pPr marL="0" indent="0">
              <a:buNone/>
            </a:pPr>
            <a:endParaRPr lang="fr-BE" dirty="0">
              <a:latin typeface="Calibri" panose="020F0502020204030204" pitchFamily="34" charset="0"/>
              <a:cs typeface="Calibri" panose="020F0502020204030204" pitchFamily="34" charset="0"/>
            </a:endParaRPr>
          </a:p>
          <a:p>
            <a:r>
              <a:rPr lang="fr-BE" dirty="0">
                <a:latin typeface="Calibri" panose="020F0502020204030204" pitchFamily="34" charset="0"/>
                <a:cs typeface="Calibri" panose="020F0502020204030204" pitchFamily="34" charset="0"/>
              </a:rPr>
              <a:t>RICA, pp. 37-38.</a:t>
            </a:r>
          </a:p>
          <a:p>
            <a:endParaRPr lang="fr-BE"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600" y="4842835"/>
            <a:ext cx="1323094" cy="1875341"/>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654" y="5037533"/>
            <a:ext cx="1178898" cy="1680643"/>
          </a:xfrm>
          <a:prstGeom prst="rect">
            <a:avLst/>
          </a:prstGeom>
        </p:spPr>
      </p:pic>
      <p:pic>
        <p:nvPicPr>
          <p:cNvPr id="14" name="Picture 2" descr="Amazon.fr - Rituel de l'initiation chrétienne des adultes - Concile Vatican  Ii - Liv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2384" y="4842835"/>
            <a:ext cx="1375500" cy="1875341"/>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674" y="4842835"/>
            <a:ext cx="1317357" cy="1895422"/>
          </a:xfrm>
          <a:prstGeom prst="rect">
            <a:avLst/>
          </a:prstGeom>
        </p:spPr>
      </p:pic>
    </p:spTree>
    <p:extLst>
      <p:ext uri="{BB962C8B-B14F-4D97-AF65-F5344CB8AC3E}">
        <p14:creationId xmlns:p14="http://schemas.microsoft.com/office/powerpoint/2010/main" val="136926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i="1" dirty="0">
                <a:latin typeface="Calibri" panose="020F0502020204030204" pitchFamily="34" charset="0"/>
                <a:cs typeface="Calibri" panose="020F0502020204030204" pitchFamily="34" charset="0"/>
              </a:rPr>
              <a:t>Le temps de la mystagogie</a:t>
            </a:r>
            <a:endParaRPr lang="fr-BE" dirty="0"/>
          </a:p>
        </p:txBody>
      </p:sp>
      <p:sp>
        <p:nvSpPr>
          <p:cNvPr id="3" name="Espace réservé du contenu 2"/>
          <p:cNvSpPr>
            <a:spLocks noGrp="1"/>
          </p:cNvSpPr>
          <p:nvPr>
            <p:ph idx="1"/>
          </p:nvPr>
        </p:nvSpPr>
        <p:spPr/>
        <p:txBody>
          <a:bodyPr/>
          <a:lstStyle/>
          <a:p>
            <a:r>
              <a:rPr lang="fr-BE" dirty="0">
                <a:solidFill>
                  <a:schemeClr val="tx1"/>
                </a:solidFill>
                <a:latin typeface="Calibri" panose="020F0502020204030204" pitchFamily="34" charset="0"/>
                <a:cs typeface="Calibri" panose="020F0502020204030204" pitchFamily="34" charset="0"/>
              </a:rPr>
              <a:t>Concrètement, il s’agit de se demander : qu’y </a:t>
            </a:r>
            <a:r>
              <a:rPr lang="fr-BE" dirty="0" err="1">
                <a:solidFill>
                  <a:schemeClr val="tx1"/>
                </a:solidFill>
                <a:latin typeface="Calibri" panose="020F0502020204030204" pitchFamily="34" charset="0"/>
                <a:cs typeface="Calibri" panose="020F0502020204030204" pitchFamily="34" charset="0"/>
              </a:rPr>
              <a:t>a-t-il</a:t>
            </a:r>
            <a:r>
              <a:rPr lang="fr-BE" dirty="0">
                <a:solidFill>
                  <a:schemeClr val="tx1"/>
                </a:solidFill>
                <a:latin typeface="Calibri" panose="020F0502020204030204" pitchFamily="34" charset="0"/>
                <a:cs typeface="Calibri" panose="020F0502020204030204" pitchFamily="34" charset="0"/>
              </a:rPr>
              <a:t> à relire dans une célébration liturgique </a:t>
            </a:r>
            <a:r>
              <a:rPr lang="fr-BE" dirty="0" smtClean="0">
                <a:solidFill>
                  <a:schemeClr val="tx1"/>
                </a:solidFill>
                <a:latin typeface="Calibri" panose="020F0502020204030204" pitchFamily="34" charset="0"/>
                <a:cs typeface="Calibri" panose="020F0502020204030204" pitchFamily="34" charset="0"/>
              </a:rPr>
              <a:t>?</a:t>
            </a:r>
          </a:p>
          <a:p>
            <a:r>
              <a:rPr lang="fr-BE" dirty="0">
                <a:solidFill>
                  <a:schemeClr val="tx1"/>
                </a:solidFill>
                <a:latin typeface="Calibri" panose="020F0502020204030204" pitchFamily="34" charset="0"/>
                <a:cs typeface="Calibri" panose="020F0502020204030204" pitchFamily="34" charset="0"/>
              </a:rPr>
              <a:t>Verbaliser, c’est nommer </a:t>
            </a:r>
            <a:r>
              <a:rPr lang="fr-BE" i="1" dirty="0">
                <a:solidFill>
                  <a:schemeClr val="tx1"/>
                </a:solidFill>
                <a:latin typeface="Calibri" panose="020F0502020204030204" pitchFamily="34" charset="0"/>
                <a:cs typeface="Calibri" panose="020F0502020204030204" pitchFamily="34" charset="0"/>
              </a:rPr>
              <a:t>ce que nous avons entendu, ce que nous avons contemplé de nos yeux, ce que nous avons vu et que nos mains ont touché du Verbe de Vie (1Jn 1,1)</a:t>
            </a:r>
            <a:endParaRPr lang="fr-BE" dirty="0">
              <a:solidFill>
                <a:schemeClr val="tx1"/>
              </a:solidFill>
              <a:latin typeface="Calibri" panose="020F0502020204030204" pitchFamily="34" charset="0"/>
              <a:cs typeface="Calibri" panose="020F0502020204030204" pitchFamily="34" charset="0"/>
            </a:endParaRPr>
          </a:p>
          <a:p>
            <a:endParaRPr lang="fr-BE" dirty="0">
              <a:solidFill>
                <a:schemeClr val="tx1"/>
              </a:solidFill>
              <a:latin typeface="Calibri" panose="020F0502020204030204" pitchFamily="34" charset="0"/>
              <a:cs typeface="Calibri" panose="020F0502020204030204" pitchFamily="34" charset="0"/>
            </a:endParaRPr>
          </a:p>
          <a:p>
            <a:endParaRPr lang="fr-BE" dirty="0"/>
          </a:p>
        </p:txBody>
      </p:sp>
    </p:spTree>
    <p:extLst>
      <p:ext uri="{BB962C8B-B14F-4D97-AF65-F5344CB8AC3E}">
        <p14:creationId xmlns:p14="http://schemas.microsoft.com/office/powerpoint/2010/main" val="342102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i="1" dirty="0">
                <a:latin typeface="Calibri" panose="020F0502020204030204" pitchFamily="34" charset="0"/>
                <a:cs typeface="Calibri" panose="020F0502020204030204" pitchFamily="34" charset="0"/>
              </a:rPr>
              <a:t>Le temps de la mystagogie</a:t>
            </a:r>
            <a:endParaRPr lang="fr-BE" dirty="0"/>
          </a:p>
        </p:txBody>
      </p:sp>
      <p:sp>
        <p:nvSpPr>
          <p:cNvPr id="3" name="Espace réservé du contenu 2"/>
          <p:cNvSpPr>
            <a:spLocks noGrp="1"/>
          </p:cNvSpPr>
          <p:nvPr>
            <p:ph idx="1"/>
          </p:nvPr>
        </p:nvSpPr>
        <p:spPr/>
        <p:txBody>
          <a:bodyPr/>
          <a:lstStyle/>
          <a:p>
            <a:r>
              <a:rPr lang="fr-BE" dirty="0">
                <a:solidFill>
                  <a:schemeClr val="tx1"/>
                </a:solidFill>
                <a:latin typeface="Calibri" panose="020F0502020204030204" pitchFamily="34" charset="0"/>
                <a:cs typeface="Calibri" panose="020F0502020204030204" pitchFamily="34" charset="0"/>
              </a:rPr>
              <a:t>Le défi, c’est de faire preuve de créativité afin de déployer des démarches qui sauront permettre que la foi soit nommée.</a:t>
            </a:r>
          </a:p>
          <a:p>
            <a:endParaRPr lang="fr-BE" dirty="0"/>
          </a:p>
        </p:txBody>
      </p:sp>
    </p:spTree>
    <p:extLst>
      <p:ext uri="{BB962C8B-B14F-4D97-AF65-F5344CB8AC3E}">
        <p14:creationId xmlns:p14="http://schemas.microsoft.com/office/powerpoint/2010/main" val="233338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contenu 2"/>
          <p:cNvSpPr>
            <a:spLocks noGrp="1"/>
          </p:cNvSpPr>
          <p:nvPr>
            <p:ph idx="1"/>
          </p:nvPr>
        </p:nvSpPr>
        <p:spPr/>
        <p:txBody>
          <a:bodyPr/>
          <a:lstStyle/>
          <a:p>
            <a:endParaRPr lang="fr-BE"/>
          </a:p>
        </p:txBody>
      </p:sp>
    </p:spTree>
    <p:extLst>
      <p:ext uri="{BB962C8B-B14F-4D97-AF65-F5344CB8AC3E}">
        <p14:creationId xmlns:p14="http://schemas.microsoft.com/office/powerpoint/2010/main" val="338104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BE" dirty="0" smtClean="0">
                <a:latin typeface="Calibri" panose="020F0502020204030204" pitchFamily="34" charset="0"/>
                <a:cs typeface="Calibri" panose="020F0502020204030204" pitchFamily="34" charset="0"/>
              </a:rPr>
              <a:t>Certains articles de ce décret interpellent nos pratiques actuelles…</a:t>
            </a:r>
            <a:br>
              <a:rPr lang="fr-BE" dirty="0" smtClean="0">
                <a:latin typeface="Calibri" panose="020F0502020204030204" pitchFamily="34" charset="0"/>
                <a:cs typeface="Calibri" panose="020F0502020204030204" pitchFamily="34" charset="0"/>
              </a:rPr>
            </a:br>
            <a:endParaRPr lang="fr-BE"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p:txBody>
          <a:bodyPr/>
          <a:lstStyle/>
          <a:p>
            <a:r>
              <a:rPr lang="fr-BE" dirty="0" smtClean="0"/>
              <a:t>Ils mettent en évidence des clés (des balises) </a:t>
            </a:r>
          </a:p>
          <a:p>
            <a:pPr marL="0" indent="0">
              <a:buNone/>
            </a:pPr>
            <a:r>
              <a:rPr lang="fr-BE" dirty="0"/>
              <a:t>	</a:t>
            </a:r>
            <a:r>
              <a:rPr lang="fr-BE" dirty="0" smtClean="0"/>
              <a:t>sur le chemin de l’initiation chrétienne en vue de la vie chrétienne</a:t>
            </a:r>
            <a:endParaRPr lang="fr-BE" dirty="0"/>
          </a:p>
        </p:txBody>
      </p:sp>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9997" y="3108960"/>
            <a:ext cx="2619540" cy="3274424"/>
          </a:xfrm>
          <a:prstGeom prst="rect">
            <a:avLst/>
          </a:prstGeom>
        </p:spPr>
      </p:pic>
    </p:spTree>
    <p:extLst>
      <p:ext uri="{BB962C8B-B14F-4D97-AF65-F5344CB8AC3E}">
        <p14:creationId xmlns:p14="http://schemas.microsoft.com/office/powerpoint/2010/main" val="428554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i="1" dirty="0">
                <a:latin typeface="Calibri" panose="020F0502020204030204" pitchFamily="34" charset="0"/>
                <a:ea typeface="Calibri" panose="020F0502020204030204" pitchFamily="34" charset="0"/>
                <a:cs typeface="Times New Roman" panose="02020603050405020304" pitchFamily="18" charset="0"/>
              </a:rPr>
              <a:t>Le catéchuménat et les adolescents</a:t>
            </a:r>
          </a:p>
        </p:txBody>
      </p:sp>
      <p:sp>
        <p:nvSpPr>
          <p:cNvPr id="3" name="Espace réservé du contenu 2"/>
          <p:cNvSpPr>
            <a:spLocks noGrp="1"/>
          </p:cNvSpPr>
          <p:nvPr>
            <p:ph idx="1"/>
          </p:nvPr>
        </p:nvSpPr>
        <p:spPr>
          <a:xfrm>
            <a:off x="557349" y="1863634"/>
            <a:ext cx="9187542" cy="4598125"/>
          </a:xfrm>
        </p:spPr>
        <p:txBody>
          <a:bodyPr/>
          <a:lstStyle/>
          <a:p>
            <a:r>
              <a:rPr lang="fr-BE" dirty="0" smtClean="0">
                <a:solidFill>
                  <a:schemeClr val="tx1"/>
                </a:solidFill>
                <a:latin typeface="Calibri" panose="020F0502020204030204" pitchFamily="34" charset="0"/>
                <a:ea typeface="Calibri" panose="020F0502020204030204" pitchFamily="34" charset="0"/>
              </a:rPr>
              <a:t>Art 1.</a:t>
            </a:r>
            <a:r>
              <a:rPr lang="fr-BE" b="1" dirty="0" smtClean="0">
                <a:solidFill>
                  <a:srgbClr val="00B050"/>
                </a:solidFill>
                <a:latin typeface="Calibri" panose="020F0502020204030204" pitchFamily="34" charset="0"/>
                <a:ea typeface="Calibri" panose="020F0502020204030204" pitchFamily="34" charset="0"/>
              </a:rPr>
              <a:t> Toute personne ayant 14 ans accomplis </a:t>
            </a:r>
            <a:br>
              <a:rPr lang="fr-BE" b="1" dirty="0" smtClean="0">
                <a:solidFill>
                  <a:srgbClr val="00B050"/>
                </a:solidFill>
                <a:latin typeface="Calibri" panose="020F0502020204030204" pitchFamily="34" charset="0"/>
                <a:ea typeface="Calibri" panose="020F0502020204030204" pitchFamily="34" charset="0"/>
              </a:rPr>
            </a:br>
            <a:r>
              <a:rPr lang="fr-BE" b="1" dirty="0" smtClean="0">
                <a:solidFill>
                  <a:srgbClr val="00B050"/>
                </a:solidFill>
                <a:latin typeface="Calibri" panose="020F0502020204030204" pitchFamily="34" charset="0"/>
                <a:ea typeface="Calibri" panose="020F0502020204030204" pitchFamily="34" charset="0"/>
              </a:rPr>
              <a:t>qui souhaite être baptisée ….</a:t>
            </a:r>
            <a:br>
              <a:rPr lang="fr-BE" b="1" dirty="0" smtClean="0">
                <a:solidFill>
                  <a:srgbClr val="00B050"/>
                </a:solidFill>
                <a:latin typeface="Calibri" panose="020F0502020204030204" pitchFamily="34" charset="0"/>
                <a:ea typeface="Calibri" panose="020F0502020204030204" pitchFamily="34" charset="0"/>
              </a:rPr>
            </a:br>
            <a:r>
              <a:rPr lang="fr-BE" b="1" dirty="0" smtClean="0">
                <a:solidFill>
                  <a:srgbClr val="00B050"/>
                </a:solidFill>
                <a:latin typeface="Calibri" panose="020F0502020204030204" pitchFamily="34" charset="0"/>
                <a:ea typeface="Calibri" panose="020F0502020204030204" pitchFamily="34" charset="0"/>
              </a:rPr>
              <a:t>doit suivre le chemin du catéchuménat, tel que prévu par le RICA</a:t>
            </a:r>
          </a:p>
          <a:p>
            <a:endParaRPr lang="fr-BE" b="1" dirty="0" smtClean="0">
              <a:solidFill>
                <a:srgbClr val="7030A0"/>
              </a:solidFill>
              <a:latin typeface="Calibri" panose="020F0502020204030204" pitchFamily="34" charset="0"/>
            </a:endParaRPr>
          </a:p>
          <a:p>
            <a:pPr lvl="2"/>
            <a:endParaRPr lang="fr-BE" dirty="0" smtClean="0"/>
          </a:p>
          <a:p>
            <a:pPr lvl="4"/>
            <a:r>
              <a:rPr lang="fr-BE" sz="3400" dirty="0" smtClean="0"/>
              <a:t>?</a:t>
            </a:r>
            <a:endParaRPr lang="fr-BE" sz="3400" dirty="0"/>
          </a:p>
        </p:txBody>
      </p:sp>
      <p:pic>
        <p:nvPicPr>
          <p:cNvPr id="4" name="Image 3">
            <a:extLst>
              <a:ext uri="{FF2B5EF4-FFF2-40B4-BE49-F238E27FC236}">
                <a16:creationId xmlns:a16="http://schemas.microsoft.com/office/drawing/2014/main" id="{E14C6CE6-F7F0-474D-B06F-86877E138C5C}"/>
              </a:ext>
            </a:extLst>
          </p:cNvPr>
          <p:cNvPicPr>
            <a:picLocks noChangeAspect="1"/>
          </p:cNvPicPr>
          <p:nvPr/>
        </p:nvPicPr>
        <p:blipFill rotWithShape="1">
          <a:blip r:embed="rId3"/>
          <a:srcRect l="28788" r="28990"/>
          <a:stretch/>
        </p:blipFill>
        <p:spPr>
          <a:xfrm>
            <a:off x="1532387" y="3838093"/>
            <a:ext cx="465134" cy="1101634"/>
          </a:xfrm>
          <a:prstGeom prst="rect">
            <a:avLst/>
          </a:prstGeom>
        </p:spPr>
      </p:pic>
      <p:sp>
        <p:nvSpPr>
          <p:cNvPr id="5" name="Sous-titre 2">
            <a:extLst>
              <a:ext uri="{FF2B5EF4-FFF2-40B4-BE49-F238E27FC236}">
                <a16:creationId xmlns:a16="http://schemas.microsoft.com/office/drawing/2014/main" id="{E57C2BBA-E2E9-4CE8-99F1-BB3CD627B06D}"/>
              </a:ext>
            </a:extLst>
          </p:cNvPr>
          <p:cNvSpPr txBox="1">
            <a:spLocks/>
          </p:cNvSpPr>
          <p:nvPr/>
        </p:nvSpPr>
        <p:spPr>
          <a:xfrm>
            <a:off x="1010823" y="3546649"/>
            <a:ext cx="1508262" cy="55432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BE" b="1" dirty="0" smtClean="0"/>
              <a:t>11-13 ans</a:t>
            </a:r>
            <a:endParaRPr lang="fr-BE" b="1" dirty="0"/>
          </a:p>
        </p:txBody>
      </p:sp>
    </p:spTree>
    <p:extLst>
      <p:ext uri="{BB962C8B-B14F-4D97-AF65-F5344CB8AC3E}">
        <p14:creationId xmlns:p14="http://schemas.microsoft.com/office/powerpoint/2010/main" val="6884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i="1" dirty="0">
                <a:latin typeface="Calibri" panose="020F0502020204030204" pitchFamily="34" charset="0"/>
                <a:ea typeface="Calibri" panose="020F0502020204030204" pitchFamily="34" charset="0"/>
                <a:cs typeface="Times New Roman" panose="02020603050405020304" pitchFamily="18" charset="0"/>
              </a:rPr>
              <a:t>Le catéchuménat et les adolescents</a:t>
            </a:r>
            <a:endParaRPr lang="fr-BE" sz="4000" dirty="0"/>
          </a:p>
        </p:txBody>
      </p:sp>
      <p:sp>
        <p:nvSpPr>
          <p:cNvPr id="3" name="Espace réservé du contenu 2"/>
          <p:cNvSpPr>
            <a:spLocks noGrp="1"/>
          </p:cNvSpPr>
          <p:nvPr>
            <p:ph idx="1"/>
          </p:nvPr>
        </p:nvSpPr>
        <p:spPr/>
        <p:txBody>
          <a:bodyPr/>
          <a:lstStyle/>
          <a:p>
            <a:r>
              <a:rPr lang="fr-BE" dirty="0">
                <a:latin typeface="Calibri" panose="020F0502020204030204" pitchFamily="34" charset="0"/>
                <a:cs typeface="Calibri" panose="020F0502020204030204" pitchFamily="34" charset="0"/>
              </a:rPr>
              <a:t>Entre 11 et 13 ans, on encourage le modèle </a:t>
            </a:r>
            <a:r>
              <a:rPr lang="fr-BE" dirty="0" err="1">
                <a:latin typeface="Calibri" panose="020F0502020204030204" pitchFamily="34" charset="0"/>
                <a:cs typeface="Calibri" panose="020F0502020204030204" pitchFamily="34" charset="0"/>
              </a:rPr>
              <a:t>catéchuménal</a:t>
            </a:r>
            <a:endParaRPr lang="fr-BE" dirty="0">
              <a:latin typeface="Calibri" panose="020F0502020204030204" pitchFamily="34" charset="0"/>
              <a:cs typeface="Calibri" panose="020F0502020204030204" pitchFamily="34" charset="0"/>
            </a:endParaRPr>
          </a:p>
          <a:p>
            <a:pPr lvl="1"/>
            <a:r>
              <a:rPr lang="fr-BE" sz="1800" dirty="0">
                <a:latin typeface="Calibri" panose="020F0502020204030204" pitchFamily="34" charset="0"/>
                <a:cs typeface="Calibri" panose="020F0502020204030204" pitchFamily="34" charset="0"/>
              </a:rPr>
              <a:t>Accueil des parents </a:t>
            </a:r>
            <a:r>
              <a:rPr lang="fr-BE" sz="1800" dirty="0">
                <a:solidFill>
                  <a:srgbClr val="FF0000"/>
                </a:solidFill>
                <a:latin typeface="Calibri" panose="020F0502020204030204" pitchFamily="34" charset="0"/>
                <a:cs typeface="Calibri" panose="020F0502020204030204" pitchFamily="34" charset="0"/>
              </a:rPr>
              <a:t>et </a:t>
            </a:r>
            <a:r>
              <a:rPr lang="fr-BE" sz="1800" dirty="0">
                <a:latin typeface="Calibri" panose="020F0502020204030204" pitchFamily="34" charset="0"/>
                <a:cs typeface="Calibri" panose="020F0502020204030204" pitchFamily="34" charset="0"/>
              </a:rPr>
              <a:t>du jeune</a:t>
            </a:r>
          </a:p>
          <a:p>
            <a:pPr lvl="1"/>
            <a:r>
              <a:rPr lang="fr-BE" sz="1800" dirty="0">
                <a:solidFill>
                  <a:srgbClr val="1F1F1F"/>
                </a:solidFill>
                <a:latin typeface="Calibri" panose="020F0502020204030204" pitchFamily="34" charset="0"/>
                <a:cs typeface="Calibri" panose="020F0502020204030204" pitchFamily="34" charset="0"/>
              </a:rPr>
              <a:t>Accompagnement personnalisé tout en créant un petit groupe avec d’autres ados</a:t>
            </a:r>
          </a:p>
          <a:p>
            <a:pPr lvl="1"/>
            <a:r>
              <a:rPr lang="fr-BE" sz="1800" dirty="0">
                <a:solidFill>
                  <a:srgbClr val="1F1F1F"/>
                </a:solidFill>
                <a:latin typeface="Calibri" panose="020F0502020204030204" pitchFamily="34" charset="0"/>
                <a:cs typeface="Calibri" panose="020F0502020204030204" pitchFamily="34" charset="0"/>
              </a:rPr>
              <a:t>Entrée en KTQM – AD – </a:t>
            </a:r>
            <a:r>
              <a:rPr lang="fr-BE" sz="1800" b="1" dirty="0">
                <a:solidFill>
                  <a:srgbClr val="FF0000"/>
                </a:solidFill>
                <a:latin typeface="Calibri" panose="020F0502020204030204" pitchFamily="34" charset="0"/>
                <a:cs typeface="Calibri" panose="020F0502020204030204" pitchFamily="34" charset="0"/>
              </a:rPr>
              <a:t>3</a:t>
            </a:r>
            <a:r>
              <a:rPr lang="fr-BE" sz="1800" dirty="0">
                <a:solidFill>
                  <a:srgbClr val="FF0000"/>
                </a:solidFill>
                <a:latin typeface="Calibri" panose="020F0502020204030204" pitchFamily="34" charset="0"/>
                <a:cs typeface="Calibri" panose="020F0502020204030204" pitchFamily="34" charset="0"/>
              </a:rPr>
              <a:t> </a:t>
            </a:r>
            <a:r>
              <a:rPr lang="fr-BE" sz="1800" dirty="0">
                <a:solidFill>
                  <a:srgbClr val="1F1F1F"/>
                </a:solidFill>
                <a:latin typeface="Calibri" panose="020F0502020204030204" pitchFamily="34" charset="0"/>
                <a:cs typeface="Calibri" panose="020F0502020204030204" pitchFamily="34" charset="0"/>
              </a:rPr>
              <a:t>Scrutins – Veillée Pascale</a:t>
            </a:r>
          </a:p>
          <a:p>
            <a:pPr lvl="1"/>
            <a:r>
              <a:rPr lang="fr-BE" sz="1800" dirty="0">
                <a:solidFill>
                  <a:srgbClr val="1F1F1F"/>
                </a:solidFill>
                <a:latin typeface="Calibri" panose="020F0502020204030204" pitchFamily="34" charset="0"/>
                <a:cs typeface="Calibri" panose="020F0502020204030204" pitchFamily="34" charset="0"/>
              </a:rPr>
              <a:t>4 journées diocésaines</a:t>
            </a:r>
            <a:endParaRPr lang="fr-BE" sz="1800" dirty="0">
              <a:solidFill>
                <a:srgbClr val="00B050"/>
              </a:solidFill>
              <a:latin typeface="Calibri" panose="020F0502020204030204" pitchFamily="34" charset="0"/>
              <a:cs typeface="Calibri" panose="020F0502020204030204" pitchFamily="34" charset="0"/>
            </a:endParaRPr>
          </a:p>
          <a:p>
            <a:pPr lvl="1"/>
            <a:endParaRPr lang="fr-BE" dirty="0">
              <a:solidFill>
                <a:srgbClr val="1F1F1F"/>
              </a:solidFill>
              <a:latin typeface="Calibri" panose="020F0502020204030204" pitchFamily="34" charset="0"/>
            </a:endParaRPr>
          </a:p>
          <a:p>
            <a:pPr lvl="1"/>
            <a:endParaRPr lang="fr-BE" dirty="0">
              <a:solidFill>
                <a:srgbClr val="1F1F1F"/>
              </a:solidFill>
              <a:latin typeface="Calibri" panose="020F0502020204030204" pitchFamily="34" charset="0"/>
            </a:endParaRPr>
          </a:p>
          <a:p>
            <a:pPr lvl="1"/>
            <a:endParaRPr lang="fr-BE" dirty="0"/>
          </a:p>
        </p:txBody>
      </p:sp>
    </p:spTree>
    <p:extLst>
      <p:ext uri="{BB962C8B-B14F-4D97-AF65-F5344CB8AC3E}">
        <p14:creationId xmlns:p14="http://schemas.microsoft.com/office/powerpoint/2010/main" val="241121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860" y="3610162"/>
            <a:ext cx="4188923" cy="2786070"/>
          </a:xfrm>
          <a:prstGeom prst="rect">
            <a:avLst/>
          </a:prstGeom>
        </p:spPr>
      </p:pic>
      <p:sp>
        <p:nvSpPr>
          <p:cNvPr id="2" name="Titre 1"/>
          <p:cNvSpPr>
            <a:spLocks noGrp="1"/>
          </p:cNvSpPr>
          <p:nvPr>
            <p:ph type="title"/>
          </p:nvPr>
        </p:nvSpPr>
        <p:spPr/>
        <p:txBody>
          <a:bodyPr>
            <a:normAutofit/>
          </a:bodyPr>
          <a:lstStyle/>
          <a:p>
            <a:r>
              <a:rPr lang="fr-BE" sz="3200" i="1" dirty="0" smtClean="0">
                <a:latin typeface="Calibri" panose="020F0502020204030204" pitchFamily="34" charset="0"/>
                <a:cs typeface="Calibri" panose="020F0502020204030204" pitchFamily="34" charset="0"/>
              </a:rPr>
              <a:t>Quelques </a:t>
            </a:r>
            <a:r>
              <a:rPr lang="fr-BE" sz="3200" i="1" dirty="0">
                <a:latin typeface="Calibri" panose="020F0502020204030204" pitchFamily="34" charset="0"/>
                <a:cs typeface="Calibri" panose="020F0502020204030204" pitchFamily="34" charset="0"/>
              </a:rPr>
              <a:t>articles autour de l’entrée en catéchuménat</a:t>
            </a:r>
          </a:p>
        </p:txBody>
      </p:sp>
      <p:sp>
        <p:nvSpPr>
          <p:cNvPr id="3" name="Espace réservé du contenu 2"/>
          <p:cNvSpPr>
            <a:spLocks noGrp="1"/>
          </p:cNvSpPr>
          <p:nvPr>
            <p:ph idx="1"/>
          </p:nvPr>
        </p:nvSpPr>
        <p:spPr>
          <a:xfrm>
            <a:off x="677333" y="2160589"/>
            <a:ext cx="8963055" cy="3880773"/>
          </a:xfrm>
        </p:spPr>
        <p:txBody>
          <a:bodyPr>
            <a:normAutofit/>
          </a:bodyPr>
          <a:lstStyle/>
          <a:p>
            <a:r>
              <a:rPr lang="fr-FR" dirty="0" smtClean="0"/>
              <a:t>Art 2</a:t>
            </a:r>
            <a:r>
              <a:rPr lang="fr-FR" dirty="0"/>
              <a:t>. </a:t>
            </a:r>
            <a:r>
              <a:rPr lang="fr-FR" b="1" dirty="0">
                <a:solidFill>
                  <a:srgbClr val="00B050"/>
                </a:solidFill>
                <a:latin typeface="Calibri" panose="020F0502020204030204" pitchFamily="34" charset="0"/>
                <a:cs typeface="Calibri" panose="020F0502020204030204" pitchFamily="34" charset="0"/>
              </a:rPr>
              <a:t>L'entrée d’un candidat en catéchuménat est portée à la connaissance de l’évêque </a:t>
            </a:r>
            <a:r>
              <a:rPr lang="fr-FR" dirty="0">
                <a:latin typeface="Calibri" panose="020F0502020204030204" pitchFamily="34" charset="0"/>
                <a:cs typeface="Calibri" panose="020F0502020204030204" pitchFamily="34" charset="0"/>
              </a:rPr>
              <a:t>(et de son délégué, le responsable pour le catéchuménat nommé par l’évêque). </a:t>
            </a:r>
            <a:r>
              <a:rPr lang="fr-FR" b="1" dirty="0">
                <a:solidFill>
                  <a:srgbClr val="00B050"/>
                </a:solidFill>
                <a:latin typeface="Calibri" panose="020F0502020204030204" pitchFamily="34" charset="0"/>
                <a:cs typeface="Calibri" panose="020F0502020204030204" pitchFamily="34" charset="0"/>
              </a:rPr>
              <a:t>Son nom est inscrit dans un unique registre tenu par le service du catéchuménat </a:t>
            </a:r>
            <a:r>
              <a:rPr lang="fr-FR" dirty="0">
                <a:latin typeface="Calibri" panose="020F0502020204030204" pitchFamily="34" charset="0"/>
                <a:cs typeface="Calibri" panose="020F0502020204030204" pitchFamily="34" charset="0"/>
              </a:rPr>
              <a:t>concerné près de la Curie diocésaine (cf. </a:t>
            </a:r>
            <a:r>
              <a:rPr lang="fr-FR" dirty="0" err="1">
                <a:latin typeface="Calibri" panose="020F0502020204030204" pitchFamily="34" charset="0"/>
                <a:cs typeface="Calibri" panose="020F0502020204030204" pitchFamily="34" charset="0"/>
              </a:rPr>
              <a:t>can</a:t>
            </a:r>
            <a:r>
              <a:rPr lang="fr-FR" dirty="0">
                <a:latin typeface="Calibri" panose="020F0502020204030204" pitchFamily="34" charset="0"/>
                <a:cs typeface="Calibri" panose="020F0502020204030204" pitchFamily="34" charset="0"/>
              </a:rPr>
              <a:t>. 788 §1). </a:t>
            </a:r>
            <a:endParaRPr lang="fr-FR" dirty="0" smtClean="0">
              <a:latin typeface="Calibri" panose="020F0502020204030204" pitchFamily="34" charset="0"/>
              <a:cs typeface="Calibri" panose="020F0502020204030204" pitchFamily="34" charset="0"/>
            </a:endParaRPr>
          </a:p>
          <a:p>
            <a:endParaRPr lang="fr-BE" dirty="0"/>
          </a:p>
        </p:txBody>
      </p:sp>
      <p:pic>
        <p:nvPicPr>
          <p:cNvPr id="4" name="Espace réservé du contenu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55" y="3610162"/>
            <a:ext cx="4179105" cy="2786070"/>
          </a:xfrm>
          <a:prstGeom prst="rect">
            <a:avLst/>
          </a:prstGeom>
        </p:spPr>
      </p:pic>
    </p:spTree>
    <p:extLst>
      <p:ext uri="{BB962C8B-B14F-4D97-AF65-F5344CB8AC3E}">
        <p14:creationId xmlns:p14="http://schemas.microsoft.com/office/powerpoint/2010/main" val="17805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200" i="1" dirty="0" smtClean="0">
                <a:latin typeface="Calibri" panose="020F0502020204030204" pitchFamily="34" charset="0"/>
                <a:cs typeface="Calibri" panose="020F0502020204030204" pitchFamily="34" charset="0"/>
              </a:rPr>
              <a:t>Quelques articles autour de l’entrée en catéchuménat</a:t>
            </a:r>
            <a:endParaRPr lang="fr-BE" sz="3200" i="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3" y="2160589"/>
            <a:ext cx="8963055" cy="3880773"/>
          </a:xfrm>
        </p:spPr>
        <p:txBody>
          <a:bodyPr>
            <a:normAutofit/>
          </a:bodyPr>
          <a:lstStyle/>
          <a:p>
            <a:r>
              <a:rPr lang="fr-FR" dirty="0" smtClean="0">
                <a:latin typeface="Calibri" panose="020F0502020204030204" pitchFamily="34" charset="0"/>
                <a:cs typeface="Calibri" panose="020F0502020204030204" pitchFamily="34" charset="0"/>
              </a:rPr>
              <a:t>Art 6.1 </a:t>
            </a:r>
            <a:r>
              <a:rPr lang="fr-FR" b="1" dirty="0">
                <a:solidFill>
                  <a:srgbClr val="00B050"/>
                </a:solidFill>
                <a:latin typeface="Calibri" panose="020F0502020204030204" pitchFamily="34" charset="0"/>
                <a:cs typeface="Calibri" panose="020F0502020204030204" pitchFamily="34" charset="0"/>
              </a:rPr>
              <a:t>Les temps et les étapes du catéchuménat doivent être suivis comme le prescrit le rituel. L’entrée en catéchuménat a lieu lorsque le candidat est prêt.</a:t>
            </a:r>
            <a:r>
              <a:rPr lang="fr-FR" dirty="0">
                <a:latin typeface="Calibri" panose="020F0502020204030204" pitchFamily="34" charset="0"/>
                <a:cs typeface="Calibri" panose="020F0502020204030204" pitchFamily="34" charset="0"/>
              </a:rPr>
              <a:t> Si on le juge souhaitable, cela peut être proposé lors d’une rentrée paroissiale, d’une activité communautaire ou le premier dimanche de l’Avent.</a:t>
            </a:r>
          </a:p>
          <a:p>
            <a:pPr marL="0" indent="0">
              <a:buNone/>
            </a:pPr>
            <a:endParaRPr lang="fr-B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4814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5792" y="3098212"/>
            <a:ext cx="4799349" cy="3696796"/>
          </a:xfrm>
          <a:prstGeom prst="rect">
            <a:avLst/>
          </a:prstGeom>
        </p:spPr>
      </p:pic>
      <p:sp>
        <p:nvSpPr>
          <p:cNvPr id="2" name="Titre 1"/>
          <p:cNvSpPr>
            <a:spLocks noGrp="1"/>
          </p:cNvSpPr>
          <p:nvPr>
            <p:ph type="title"/>
          </p:nvPr>
        </p:nvSpPr>
        <p:spPr/>
        <p:txBody>
          <a:bodyPr/>
          <a:lstStyle/>
          <a:p>
            <a:endParaRPr lang="fr-BE" dirty="0"/>
          </a:p>
        </p:txBody>
      </p:sp>
      <p:pic>
        <p:nvPicPr>
          <p:cNvPr id="5" name="Espace réservé du contenu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928593" y="1600769"/>
            <a:ext cx="4691237" cy="2994886"/>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19" y="191587"/>
            <a:ext cx="3953691" cy="3882525"/>
          </a:xfrm>
          <a:prstGeom prst="rect">
            <a:avLst/>
          </a:prstGeom>
        </p:spPr>
      </p:pic>
    </p:spTree>
    <p:extLst>
      <p:ext uri="{BB962C8B-B14F-4D97-AF65-F5344CB8AC3E}">
        <p14:creationId xmlns:p14="http://schemas.microsoft.com/office/powerpoint/2010/main" val="188438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4000" i="1" dirty="0" smtClean="0">
                <a:latin typeface="Calibri" panose="020F0502020204030204" pitchFamily="34" charset="0"/>
                <a:cs typeface="Calibri" panose="020F0502020204030204" pitchFamily="34" charset="0"/>
              </a:rPr>
              <a:t>Quelques articles autour de l’entrée en catéchuménat</a:t>
            </a:r>
            <a:endParaRPr lang="fr-BE" sz="4000" i="1"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677333" y="2160589"/>
            <a:ext cx="8963055" cy="3880773"/>
          </a:xfrm>
        </p:spPr>
        <p:txBody>
          <a:bodyPr>
            <a:normAutofit/>
          </a:bodyPr>
          <a:lstStyle/>
          <a:p>
            <a:r>
              <a:rPr lang="fr-FR" dirty="0" smtClean="0">
                <a:latin typeface="Calibri" panose="020F0502020204030204" pitchFamily="34" charset="0"/>
                <a:cs typeface="Calibri" panose="020F0502020204030204" pitchFamily="34" charset="0"/>
              </a:rPr>
              <a:t>Art 6.2 </a:t>
            </a:r>
            <a:r>
              <a:rPr lang="fr-FR" b="1" dirty="0">
                <a:solidFill>
                  <a:srgbClr val="00B050"/>
                </a:solidFill>
                <a:latin typeface="Calibri" panose="020F0502020204030204" pitchFamily="34" charset="0"/>
                <a:cs typeface="Calibri" panose="020F0502020204030204" pitchFamily="34" charset="0"/>
              </a:rPr>
              <a:t>Le deuxième temps, de l’entrée à l'appel décisif, dure normalement au moins un an pour que le catéchumène ait participé à toute une année liturgique et qu’il ait eu un temps suffisant de conversion et de maturation. </a:t>
            </a:r>
            <a:r>
              <a:rPr lang="fr-FR" dirty="0">
                <a:latin typeface="Calibri" panose="020F0502020204030204" pitchFamily="34" charset="0"/>
                <a:cs typeface="Calibri" panose="020F0502020204030204" pitchFamily="34" charset="0"/>
              </a:rPr>
              <a:t>L’appel décisif a lieu liturgiquement le premier dimanche de Carême.</a:t>
            </a:r>
            <a:endParaRPr lang="fr-BE" dirty="0">
              <a:latin typeface="Calibri" panose="020F0502020204030204" pitchFamily="34" charset="0"/>
              <a:cs typeface="Calibri" panose="020F0502020204030204" pitchFamily="34" charset="0"/>
            </a:endParaRPr>
          </a:p>
          <a:p>
            <a:endParaRPr lang="fr-B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825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te">
  <a:themeElements>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uge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723</TotalTime>
  <Words>2835</Words>
  <Application>Microsoft Office PowerPoint</Application>
  <PresentationFormat>Grand écran</PresentationFormat>
  <Paragraphs>160</Paragraphs>
  <Slides>25</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Times New Roman</vt:lpstr>
      <vt:lpstr>Trebuchet MS</vt:lpstr>
      <vt:lpstr>Wingdings 3</vt:lpstr>
      <vt:lpstr>Facette</vt:lpstr>
      <vt:lpstr>Chantier catéchuménal 12 janvier 2021</vt:lpstr>
      <vt:lpstr>Un décret sur le catéchuménat… d’où vient-il?</vt:lpstr>
      <vt:lpstr>Certains articles de ce décret interpellent nos pratiques actuelles… </vt:lpstr>
      <vt:lpstr>Le catéchuménat et les adolescents</vt:lpstr>
      <vt:lpstr>Le catéchuménat et les adolescents</vt:lpstr>
      <vt:lpstr>Quelques articles autour de l’entrée en catéchuménat</vt:lpstr>
      <vt:lpstr>Quelques articles autour de l’entrée en catéchuménat</vt:lpstr>
      <vt:lpstr>Présentation PowerPoint</vt:lpstr>
      <vt:lpstr>Quelques articles autour de l’entrée en catéchuménat</vt:lpstr>
      <vt:lpstr>Présentation PowerPoint</vt:lpstr>
      <vt:lpstr>Le temps du catéchuménat et l’année liturgique </vt:lpstr>
      <vt:lpstr>Le temps du catéchuménat et l’année liturgique</vt:lpstr>
      <vt:lpstr>Le temps du catéchuménat et l’année liturgique</vt:lpstr>
      <vt:lpstr>Durée du cheminement et discernement </vt:lpstr>
      <vt:lpstr>« L’entrée en catéchuménat est de la plus grande importance » (RICA n°70). </vt:lpstr>
      <vt:lpstr>« Cette première étape sera célébrée lorsque les candidats auront reçu une première annonce du Dieu vivant et manifesteront un début de foi au Christ Sauveur » (RICA n°71). </vt:lpstr>
      <vt:lpstr>Avec qui ? </vt:lpstr>
      <vt:lpstr>Non de manière ponctuelle,  mais de manière régulière. </vt:lpstr>
      <vt:lpstr>Comment ? </vt:lpstr>
      <vt:lpstr>La conversion chrétienne est à la fois spirituelle, morale et ecclésiale : </vt:lpstr>
      <vt:lpstr>La conversion se marque normalement par : </vt:lpstr>
      <vt:lpstr>Documents utilisés : </vt:lpstr>
      <vt:lpstr>Le temps de la mystagogie</vt:lpstr>
      <vt:lpstr>Le temps de la mystagogie</vt:lpstr>
      <vt:lpstr>Présentation PowerPoint</vt:lpstr>
    </vt:vector>
  </TitlesOfParts>
  <Company>Evêché de Tournai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Chantier catéchuménal 12 janvier 2021</dc:title>
  <dc:creator>Christine Merckaert</dc:creator>
  <cp:lastModifiedBy>Christine Merckaert</cp:lastModifiedBy>
  <cp:revision>51</cp:revision>
  <dcterms:created xsi:type="dcterms:W3CDTF">2021-01-05T17:17:18Z</dcterms:created>
  <dcterms:modified xsi:type="dcterms:W3CDTF">2021-01-13T21:27:45Z</dcterms:modified>
</cp:coreProperties>
</file>