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7" r:id="rId4"/>
    <p:sldId id="262" r:id="rId5"/>
    <p:sldId id="269" r:id="rId6"/>
    <p:sldId id="260" r:id="rId7"/>
    <p:sldId id="258" r:id="rId8"/>
    <p:sldId id="261" r:id="rId9"/>
    <p:sldId id="271" r:id="rId10"/>
    <p:sldId id="265" r:id="rId11"/>
    <p:sldId id="275" r:id="rId12"/>
    <p:sldId id="264" r:id="rId13"/>
    <p:sldId id="277" r:id="rId14"/>
    <p:sldId id="266" r:id="rId15"/>
    <p:sldId id="273" r:id="rId16"/>
    <p:sldId id="280" r:id="rId17"/>
    <p:sldId id="278" r:id="rId18"/>
    <p:sldId id="259" r:id="rId19"/>
    <p:sldId id="281"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showGuides="1">
      <p:cViewPr varScale="1">
        <p:scale>
          <a:sx n="42" d="100"/>
          <a:sy n="42" d="100"/>
        </p:scale>
        <p:origin x="13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BE"/>
          </a:p>
        </p:txBody>
      </p:sp>
      <p:sp>
        <p:nvSpPr>
          <p:cNvPr id="4" name="Espace réservé de la date 3"/>
          <p:cNvSpPr>
            <a:spLocks noGrp="1"/>
          </p:cNvSpPr>
          <p:nvPr>
            <p:ph type="dt" sz="half" idx="10"/>
          </p:nvPr>
        </p:nvSpPr>
        <p:spPr/>
        <p:txBody>
          <a:bodyPr/>
          <a:lstStyle/>
          <a:p>
            <a:fld id="{22E05654-71CF-40B5-88E2-F457EE1D6045}" type="datetimeFigureOut">
              <a:rPr lang="fr-BE" smtClean="0"/>
              <a:t>14-10-19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369705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22E05654-71CF-40B5-88E2-F457EE1D6045}" type="datetimeFigureOut">
              <a:rPr lang="fr-BE" smtClean="0"/>
              <a:t>14-10-19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418320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22E05654-71CF-40B5-88E2-F457EE1D6045}" type="datetimeFigureOut">
              <a:rPr lang="fr-BE" smtClean="0"/>
              <a:t>14-10-19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340510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22E05654-71CF-40B5-88E2-F457EE1D6045}" type="datetimeFigureOut">
              <a:rPr lang="fr-BE" smtClean="0"/>
              <a:t>14-10-19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277253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2E05654-71CF-40B5-88E2-F457EE1D6045}" type="datetimeFigureOut">
              <a:rPr lang="fr-BE" smtClean="0"/>
              <a:t>14-10-19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4256381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22E05654-71CF-40B5-88E2-F457EE1D6045}" type="datetimeFigureOut">
              <a:rPr lang="fr-BE" smtClean="0"/>
              <a:t>14-10-19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410871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22E05654-71CF-40B5-88E2-F457EE1D6045}" type="datetimeFigureOut">
              <a:rPr lang="fr-BE" smtClean="0"/>
              <a:t>14-10-19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64984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22E05654-71CF-40B5-88E2-F457EE1D6045}" type="datetimeFigureOut">
              <a:rPr lang="fr-BE" smtClean="0"/>
              <a:t>14-10-19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344444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2E05654-71CF-40B5-88E2-F457EE1D6045}" type="datetimeFigureOut">
              <a:rPr lang="fr-BE" smtClean="0"/>
              <a:t>14-10-19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128471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2E05654-71CF-40B5-88E2-F457EE1D6045}" type="datetimeFigureOut">
              <a:rPr lang="fr-BE" smtClean="0"/>
              <a:t>14-10-19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178801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2E05654-71CF-40B5-88E2-F457EE1D6045}" type="datetimeFigureOut">
              <a:rPr lang="fr-BE" smtClean="0"/>
              <a:t>14-10-19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FC9B0BE-A71E-4A01-B6A7-B579D5A9FE75}" type="slidenum">
              <a:rPr lang="fr-BE" smtClean="0"/>
              <a:t>‹N°›</a:t>
            </a:fld>
            <a:endParaRPr lang="fr-BE"/>
          </a:p>
        </p:txBody>
      </p:sp>
    </p:spTree>
    <p:extLst>
      <p:ext uri="{BB962C8B-B14F-4D97-AF65-F5344CB8AC3E}">
        <p14:creationId xmlns:p14="http://schemas.microsoft.com/office/powerpoint/2010/main" val="135928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05654-71CF-40B5-88E2-F457EE1D6045}" type="datetimeFigureOut">
              <a:rPr lang="fr-BE" smtClean="0"/>
              <a:t>14-10-19</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9B0BE-A71E-4A01-B6A7-B579D5A9FE75}" type="slidenum">
              <a:rPr lang="fr-BE" smtClean="0"/>
              <a:t>‹N°›</a:t>
            </a:fld>
            <a:endParaRPr lang="fr-BE"/>
          </a:p>
        </p:txBody>
      </p:sp>
    </p:spTree>
    <p:extLst>
      <p:ext uri="{BB962C8B-B14F-4D97-AF65-F5344CB8AC3E}">
        <p14:creationId xmlns:p14="http://schemas.microsoft.com/office/powerpoint/2010/main" val="126726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2377440"/>
            <a:ext cx="10515600" cy="1303020"/>
          </a:xfrm>
        </p:spPr>
        <p:txBody>
          <a:bodyPr>
            <a:normAutofit fontScale="90000"/>
          </a:bodyPr>
          <a:lstStyle/>
          <a:p>
            <a:pPr algn="ctr"/>
            <a:r>
              <a:rPr lang="fr-BE" sz="3600" b="1" dirty="0" smtClean="0"/>
              <a:t/>
            </a:r>
            <a:br>
              <a:rPr lang="fr-BE" sz="3600" b="1" dirty="0" smtClean="0"/>
            </a:br>
            <a:r>
              <a:rPr lang="fr-BE" sz="6000" b="1" dirty="0">
                <a:solidFill>
                  <a:srgbClr val="000066"/>
                </a:solidFill>
                <a:latin typeface="Arial Rounded MT Bold" panose="020F0704030504030204" pitchFamily="34" charset="0"/>
              </a:rPr>
              <a:t>Suite au chantier </a:t>
            </a:r>
            <a:r>
              <a:rPr lang="fr-BE" sz="6000" b="1" dirty="0" err="1">
                <a:solidFill>
                  <a:srgbClr val="000066"/>
                </a:solidFill>
                <a:latin typeface="Arial Rounded MT Bold" panose="020F0704030504030204" pitchFamily="34" charset="0"/>
              </a:rPr>
              <a:t>catéchuménal</a:t>
            </a:r>
            <a:r>
              <a:rPr lang="fr-BE" sz="6000" b="1" dirty="0">
                <a:solidFill>
                  <a:srgbClr val="000066"/>
                </a:solidFill>
                <a:latin typeface="Arial Rounded MT Bold" panose="020F0704030504030204" pitchFamily="34" charset="0"/>
              </a:rPr>
              <a:t> </a:t>
            </a:r>
            <a:br>
              <a:rPr lang="fr-BE" sz="6000" b="1" dirty="0">
                <a:solidFill>
                  <a:srgbClr val="000066"/>
                </a:solidFill>
                <a:latin typeface="Arial Rounded MT Bold" panose="020F0704030504030204" pitchFamily="34" charset="0"/>
              </a:rPr>
            </a:br>
            <a:r>
              <a:rPr lang="fr-BE" sz="6000" b="1" dirty="0">
                <a:solidFill>
                  <a:srgbClr val="000066"/>
                </a:solidFill>
                <a:latin typeface="Arial Rounded MT Bold" panose="020F0704030504030204" pitchFamily="34" charset="0"/>
              </a:rPr>
              <a:t>du 5 septembre 2019</a:t>
            </a:r>
            <a:br>
              <a:rPr lang="fr-BE" sz="6000" b="1" dirty="0">
                <a:solidFill>
                  <a:srgbClr val="000066"/>
                </a:solidFill>
                <a:latin typeface="Arial Rounded MT Bold" panose="020F0704030504030204" pitchFamily="34" charset="0"/>
              </a:rPr>
            </a:br>
            <a:endParaRPr lang="fr-BE" sz="6000" b="1" dirty="0">
              <a:solidFill>
                <a:srgbClr val="000066"/>
              </a:solidFill>
              <a:latin typeface="Arial Rounded MT Bold" panose="020F0704030504030204" pitchFamily="34" charset="0"/>
            </a:endParaRPr>
          </a:p>
        </p:txBody>
      </p:sp>
    </p:spTree>
    <p:extLst>
      <p:ext uri="{BB962C8B-B14F-4D97-AF65-F5344CB8AC3E}">
        <p14:creationId xmlns:p14="http://schemas.microsoft.com/office/powerpoint/2010/main" val="4081450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042319"/>
            <a:ext cx="9144000" cy="2387600"/>
          </a:xfrm>
        </p:spPr>
        <p:txBody>
          <a:bodyPr>
            <a:normAutofit/>
          </a:bodyPr>
          <a:lstStyle/>
          <a:p>
            <a:r>
              <a:rPr lang="fr-BE" sz="5400" b="1" dirty="0">
                <a:solidFill>
                  <a:srgbClr val="000066"/>
                </a:solidFill>
                <a:latin typeface="Arial Rounded MT Bold" panose="020F0704030504030204" pitchFamily="34" charset="0"/>
              </a:rPr>
              <a:t>Des questions autour de la durée du cheminement et du discernement</a:t>
            </a:r>
          </a:p>
        </p:txBody>
      </p:sp>
      <p:sp>
        <p:nvSpPr>
          <p:cNvPr id="3" name="Sous-titre 2"/>
          <p:cNvSpPr>
            <a:spLocks noGrp="1"/>
          </p:cNvSpPr>
          <p:nvPr>
            <p:ph type="subTitle" idx="1"/>
          </p:nvPr>
        </p:nvSpPr>
        <p:spPr/>
        <p:txBody>
          <a:bodyPr/>
          <a:lstStyle/>
          <a:p>
            <a:endParaRPr lang="fr-BE"/>
          </a:p>
        </p:txBody>
      </p:sp>
    </p:spTree>
    <p:extLst>
      <p:ext uri="{BB962C8B-B14F-4D97-AF65-F5344CB8AC3E}">
        <p14:creationId xmlns:p14="http://schemas.microsoft.com/office/powerpoint/2010/main" val="476371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BE" dirty="0" smtClean="0"/>
              <a:t>A quel moment du cheminement évoquer la date du baptême (réception des sacrements)?</a:t>
            </a:r>
          </a:p>
          <a:p>
            <a:r>
              <a:rPr lang="fr-BE" dirty="0" smtClean="0"/>
              <a:t>Au cours du cheminement, quand et comment relisons-nous l’histoire de celui que nous accompagnons? Comment </a:t>
            </a:r>
            <a:r>
              <a:rPr lang="fr-BE" dirty="0" smtClean="0"/>
              <a:t>les </a:t>
            </a:r>
            <a:r>
              <a:rPr lang="fr-BE" dirty="0" smtClean="0"/>
              <a:t>personnages bibliques peuvent-ils nous aider dans cet exercice?</a:t>
            </a:r>
          </a:p>
          <a:p>
            <a:r>
              <a:rPr lang="fr-BE" dirty="0" smtClean="0"/>
              <a:t>Quand et avec qui discernons-nous le moment approprié pour vivre les étapes liturgiques.</a:t>
            </a:r>
          </a:p>
          <a:p>
            <a:r>
              <a:rPr lang="fr-BE" dirty="0" smtClean="0"/>
              <a:t>Comment concilier la durée du cheminement quand ce dernier est couplé à un projet de mariage ou de parrainage?</a:t>
            </a:r>
            <a:endParaRPr lang="fr-BE" dirty="0"/>
          </a:p>
        </p:txBody>
      </p:sp>
    </p:spTree>
    <p:extLst>
      <p:ext uri="{BB962C8B-B14F-4D97-AF65-F5344CB8AC3E}">
        <p14:creationId xmlns:p14="http://schemas.microsoft.com/office/powerpoint/2010/main" val="3090503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042319"/>
            <a:ext cx="9144000" cy="2387600"/>
          </a:xfrm>
        </p:spPr>
        <p:txBody>
          <a:bodyPr>
            <a:normAutofit/>
          </a:bodyPr>
          <a:lstStyle/>
          <a:p>
            <a:r>
              <a:rPr lang="fr-BE" sz="5400" b="1" dirty="0">
                <a:solidFill>
                  <a:srgbClr val="000066"/>
                </a:solidFill>
                <a:latin typeface="Arial Rounded MT Bold" panose="020F0704030504030204" pitchFamily="34" charset="0"/>
              </a:rPr>
              <a:t>Des questions autour de la communauté…</a:t>
            </a:r>
          </a:p>
        </p:txBody>
      </p:sp>
      <p:sp>
        <p:nvSpPr>
          <p:cNvPr id="3" name="Sous-titre 2"/>
          <p:cNvSpPr>
            <a:spLocks noGrp="1"/>
          </p:cNvSpPr>
          <p:nvPr>
            <p:ph type="subTitle" idx="1"/>
          </p:nvPr>
        </p:nvSpPr>
        <p:spPr/>
        <p:txBody>
          <a:bodyPr/>
          <a:lstStyle/>
          <a:p>
            <a:endParaRPr lang="fr-BE"/>
          </a:p>
        </p:txBody>
      </p:sp>
    </p:spTree>
    <p:extLst>
      <p:ext uri="{BB962C8B-B14F-4D97-AF65-F5344CB8AC3E}">
        <p14:creationId xmlns:p14="http://schemas.microsoft.com/office/powerpoint/2010/main" val="880993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a:xfrm>
            <a:off x="838200" y="1825625"/>
            <a:ext cx="10683240" cy="4351338"/>
          </a:xfrm>
        </p:spPr>
        <p:txBody>
          <a:bodyPr/>
          <a:lstStyle/>
          <a:p>
            <a:r>
              <a:rPr lang="fr-BE" dirty="0" smtClean="0"/>
              <a:t>Comment incorporer </a:t>
            </a:r>
            <a:r>
              <a:rPr lang="fr-BE" dirty="0" smtClean="0"/>
              <a:t>(intégrer) le </a:t>
            </a:r>
            <a:r>
              <a:rPr lang="fr-BE" dirty="0" smtClean="0"/>
              <a:t>catéchumène dans la communauté?</a:t>
            </a:r>
          </a:p>
          <a:p>
            <a:r>
              <a:rPr lang="fr-BE" dirty="0" smtClean="0"/>
              <a:t>Quelles attentions </a:t>
            </a:r>
            <a:r>
              <a:rPr lang="fr-BE" dirty="0" smtClean="0"/>
              <a:t>manifester aux </a:t>
            </a:r>
            <a:r>
              <a:rPr lang="fr-BE" dirty="0" smtClean="0"/>
              <a:t>catéchumènes</a:t>
            </a:r>
            <a:r>
              <a:rPr lang="fr-BE" dirty="0" smtClean="0"/>
              <a:t>? Et à quel moment du parcours?</a:t>
            </a:r>
            <a:endParaRPr lang="fr-BE" dirty="0" smtClean="0"/>
          </a:p>
          <a:p>
            <a:r>
              <a:rPr lang="fr-BE" dirty="0" smtClean="0"/>
              <a:t>En parallèle, comment sensibiliser (responsabiliser) la communauté?</a:t>
            </a:r>
          </a:p>
          <a:p>
            <a:r>
              <a:rPr lang="fr-BE" dirty="0" smtClean="0"/>
              <a:t>Que signifie communauté? Ne </a:t>
            </a:r>
            <a:r>
              <a:rPr lang="fr-BE" dirty="0" smtClean="0"/>
              <a:t>risque-t-on pas de </a:t>
            </a:r>
            <a:r>
              <a:rPr lang="fr-BE" dirty="0" smtClean="0"/>
              <a:t>confondre avec assemblée dominicale…</a:t>
            </a:r>
          </a:p>
          <a:p>
            <a:r>
              <a:rPr lang="fr-BE" dirty="0" smtClean="0"/>
              <a:t>Quid de la prière pour les catéchumènes? </a:t>
            </a:r>
            <a:r>
              <a:rPr lang="fr-BE" dirty="0" smtClean="0"/>
              <a:t>Et de la prière pour </a:t>
            </a:r>
            <a:r>
              <a:rPr lang="fr-BE" dirty="0" smtClean="0"/>
              <a:t>une communauté capable d’engendrer</a:t>
            </a:r>
            <a:r>
              <a:rPr lang="fr-BE" dirty="0" smtClean="0"/>
              <a:t>? Quand et comment?</a:t>
            </a:r>
            <a:endParaRPr lang="fr-BE" dirty="0"/>
          </a:p>
        </p:txBody>
      </p:sp>
    </p:spTree>
    <p:extLst>
      <p:ext uri="{BB962C8B-B14F-4D97-AF65-F5344CB8AC3E}">
        <p14:creationId xmlns:p14="http://schemas.microsoft.com/office/powerpoint/2010/main" val="912150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470819"/>
            <a:ext cx="9144000" cy="2387600"/>
          </a:xfrm>
        </p:spPr>
        <p:txBody>
          <a:bodyPr>
            <a:normAutofit/>
          </a:bodyPr>
          <a:lstStyle/>
          <a:p>
            <a:r>
              <a:rPr lang="fr-BE" sz="5400" b="1" dirty="0">
                <a:solidFill>
                  <a:srgbClr val="000066"/>
                </a:solidFill>
                <a:latin typeface="Arial Rounded MT Bold" panose="020F0704030504030204" pitchFamily="34" charset="0"/>
              </a:rPr>
              <a:t>Des questions autour de l’après sacrements…</a:t>
            </a:r>
          </a:p>
        </p:txBody>
      </p:sp>
      <p:sp>
        <p:nvSpPr>
          <p:cNvPr id="3" name="Sous-titre 2"/>
          <p:cNvSpPr>
            <a:spLocks noGrp="1"/>
          </p:cNvSpPr>
          <p:nvPr>
            <p:ph type="subTitle" idx="1"/>
          </p:nvPr>
        </p:nvSpPr>
        <p:spPr/>
        <p:txBody>
          <a:bodyPr/>
          <a:lstStyle/>
          <a:p>
            <a:endParaRPr lang="fr-BE"/>
          </a:p>
        </p:txBody>
      </p:sp>
    </p:spTree>
    <p:extLst>
      <p:ext uri="{BB962C8B-B14F-4D97-AF65-F5344CB8AC3E}">
        <p14:creationId xmlns:p14="http://schemas.microsoft.com/office/powerpoint/2010/main" val="2938811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BE" dirty="0" smtClean="0"/>
              <a:t>En quoi la catéchèse </a:t>
            </a:r>
            <a:r>
              <a:rPr lang="fr-BE" dirty="0" err="1" smtClean="0"/>
              <a:t>mystagogique</a:t>
            </a:r>
            <a:r>
              <a:rPr lang="fr-BE" dirty="0" smtClean="0"/>
              <a:t> peut-elle encourager « un après sacrements </a:t>
            </a:r>
            <a:r>
              <a:rPr lang="fr-BE" dirty="0" smtClean="0"/>
              <a:t>»? Quand et comment la mettre en œuvre?</a:t>
            </a:r>
            <a:endParaRPr lang="fr-BE" dirty="0" smtClean="0"/>
          </a:p>
          <a:p>
            <a:r>
              <a:rPr lang="fr-BE" dirty="0" smtClean="0"/>
              <a:t>Quelles propositions faisons-nous aux nouveaux baptisés pour leur manifester </a:t>
            </a:r>
            <a:r>
              <a:rPr lang="fr-BE" dirty="0"/>
              <a:t>q</a:t>
            </a:r>
            <a:r>
              <a:rPr lang="fr-BE" dirty="0" smtClean="0"/>
              <a:t>u’ils sont chrétiens à part entière et indispensables à la vie de la communauté ainsi renouvelée?</a:t>
            </a:r>
          </a:p>
          <a:p>
            <a:r>
              <a:rPr lang="fr-BE" dirty="0" smtClean="0"/>
              <a:t>Prenons-nous l’habitude d’écouter les catéchumènes et les néophytes sur leurs désirs, leurs attentes?</a:t>
            </a:r>
            <a:endParaRPr lang="fr-BE" dirty="0"/>
          </a:p>
        </p:txBody>
      </p:sp>
    </p:spTree>
    <p:extLst>
      <p:ext uri="{BB962C8B-B14F-4D97-AF65-F5344CB8AC3E}">
        <p14:creationId xmlns:p14="http://schemas.microsoft.com/office/powerpoint/2010/main" val="2962868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200" y="1393825"/>
            <a:ext cx="10515600" cy="1325563"/>
          </a:xfrm>
        </p:spPr>
        <p:txBody>
          <a:bodyPr>
            <a:normAutofit/>
          </a:bodyPr>
          <a:lstStyle/>
          <a:p>
            <a:endParaRPr lang="fr-BE" b="1" dirty="0">
              <a:solidFill>
                <a:schemeClr val="accent1">
                  <a:lumMod val="50000"/>
                </a:schemeClr>
              </a:solidFill>
            </a:endParaRPr>
          </a:p>
        </p:txBody>
      </p:sp>
      <p:sp>
        <p:nvSpPr>
          <p:cNvPr id="3" name="Rectangle 2"/>
          <p:cNvSpPr/>
          <p:nvPr/>
        </p:nvSpPr>
        <p:spPr>
          <a:xfrm>
            <a:off x="-765175" y="1760388"/>
            <a:ext cx="13722350" cy="3416320"/>
          </a:xfrm>
          <a:prstGeom prst="rect">
            <a:avLst/>
          </a:prstGeom>
        </p:spPr>
        <p:txBody>
          <a:bodyPr wrap="square">
            <a:spAutoFit/>
          </a:bodyPr>
          <a:lstStyle/>
          <a:p>
            <a:pPr algn="ctr"/>
            <a:r>
              <a:rPr lang="fr-BE" sz="5400" b="1" dirty="0">
                <a:solidFill>
                  <a:srgbClr val="000066"/>
                </a:solidFill>
                <a:latin typeface="Arial Rounded MT Bold" panose="020F0704030504030204" pitchFamily="34" charset="0"/>
                <a:ea typeface="+mj-ea"/>
                <a:cs typeface="+mj-cs"/>
              </a:rPr>
              <a:t>L’accompagnement </a:t>
            </a:r>
            <a:endParaRPr lang="fr-BE" sz="5400" b="1" dirty="0" smtClean="0">
              <a:solidFill>
                <a:srgbClr val="000066"/>
              </a:solidFill>
              <a:latin typeface="Arial Rounded MT Bold" panose="020F0704030504030204" pitchFamily="34" charset="0"/>
              <a:ea typeface="+mj-ea"/>
              <a:cs typeface="+mj-cs"/>
            </a:endParaRPr>
          </a:p>
          <a:p>
            <a:pPr algn="ctr"/>
            <a:r>
              <a:rPr lang="fr-BE" sz="5400" b="1" dirty="0" smtClean="0">
                <a:solidFill>
                  <a:srgbClr val="000066"/>
                </a:solidFill>
                <a:latin typeface="Arial Rounded MT Bold" panose="020F0704030504030204" pitchFamily="34" charset="0"/>
                <a:ea typeface="+mj-ea"/>
                <a:cs typeface="+mj-cs"/>
              </a:rPr>
              <a:t>des </a:t>
            </a:r>
            <a:r>
              <a:rPr lang="fr-BE" sz="5400" b="1" dirty="0">
                <a:solidFill>
                  <a:srgbClr val="000066"/>
                </a:solidFill>
                <a:latin typeface="Arial Rounded MT Bold" panose="020F0704030504030204" pitchFamily="34" charset="0"/>
                <a:ea typeface="+mj-ea"/>
                <a:cs typeface="+mj-cs"/>
              </a:rPr>
              <a:t>adolescents concernés par l’Initiation chrétienne </a:t>
            </a:r>
            <a:r>
              <a:rPr lang="fr-BE" sz="5400" dirty="0">
                <a:solidFill>
                  <a:srgbClr val="000066"/>
                </a:solidFill>
                <a:latin typeface="Arial Rounded MT Bold" panose="020F0704030504030204" pitchFamily="34" charset="0"/>
                <a:ea typeface="+mj-ea"/>
                <a:cs typeface="+mj-cs"/>
              </a:rPr>
              <a:t>(</a:t>
            </a:r>
            <a:r>
              <a:rPr lang="fr-BE" sz="5400" dirty="0" smtClean="0">
                <a:solidFill>
                  <a:srgbClr val="000066"/>
                </a:solidFill>
                <a:latin typeface="Arial Rounded MT Bold" panose="020F0704030504030204" pitchFamily="34" charset="0"/>
                <a:ea typeface="+mj-ea"/>
                <a:cs typeface="+mj-cs"/>
              </a:rPr>
              <a:t>catéchumènes/confirmands)</a:t>
            </a:r>
            <a:endParaRPr lang="fr-BE" sz="5400" dirty="0">
              <a:solidFill>
                <a:srgbClr val="000066"/>
              </a:solidFill>
              <a:latin typeface="Arial Rounded MT Bold" panose="020F0704030504030204" pitchFamily="34" charset="0"/>
              <a:ea typeface="+mj-ea"/>
              <a:cs typeface="+mj-cs"/>
            </a:endParaRPr>
          </a:p>
        </p:txBody>
      </p:sp>
    </p:spTree>
    <p:extLst>
      <p:ext uri="{BB962C8B-B14F-4D97-AF65-F5344CB8AC3E}">
        <p14:creationId xmlns:p14="http://schemas.microsoft.com/office/powerpoint/2010/main" val="632948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253331"/>
            <a:ext cx="10515600" cy="4351338"/>
          </a:xfrm>
        </p:spPr>
        <p:txBody>
          <a:bodyPr/>
          <a:lstStyle/>
          <a:p>
            <a:r>
              <a:rPr lang="fr-BE" dirty="0" smtClean="0"/>
              <a:t>La question pertinente pour nous est: </a:t>
            </a:r>
            <a:r>
              <a:rPr lang="fr-BE" i="1" dirty="0" smtClean="0"/>
              <a:t>comment aider des jeunes à devenir chrétiens?</a:t>
            </a:r>
          </a:p>
          <a:p>
            <a:r>
              <a:rPr lang="fr-BE" dirty="0" smtClean="0"/>
              <a:t>Nul n’a la recette mais nous cherchons ensemble…</a:t>
            </a:r>
          </a:p>
          <a:p>
            <a:r>
              <a:rPr lang="fr-BE" dirty="0" smtClean="0"/>
              <a:t>Dans un contexte où les chrétiens sont minoritaires, il devient de plus en plus important de proposer aux adolescents des lieux où s’interroger (sur la vie, la foi, l’identité chrétienne… ) avec d’autres jeunes.</a:t>
            </a:r>
          </a:p>
          <a:p>
            <a:r>
              <a:rPr lang="fr-BE" dirty="0" smtClean="0"/>
              <a:t>Comme il est important aussi de leur permettre de rencontrer une communauté de chrétiens qui vit, témoigne et célèbre sa foi.</a:t>
            </a:r>
          </a:p>
        </p:txBody>
      </p:sp>
    </p:spTree>
    <p:extLst>
      <p:ext uri="{BB962C8B-B14F-4D97-AF65-F5344CB8AC3E}">
        <p14:creationId xmlns:p14="http://schemas.microsoft.com/office/powerpoint/2010/main" val="87587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77240"/>
            <a:ext cx="10515600" cy="5399723"/>
          </a:xfrm>
        </p:spPr>
        <p:txBody>
          <a:bodyPr>
            <a:normAutofit lnSpcReduction="10000"/>
          </a:bodyPr>
          <a:lstStyle/>
          <a:p>
            <a:r>
              <a:rPr lang="fr-BE" dirty="0" smtClean="0"/>
              <a:t>Pour cette raison, nous pensons que la proposition à chaque jeune de 11 ans et plus qui demande le baptême (+ confirmation et eucharistie) ou la confirmation (qu’il ait ou pas déjà communié) devrait être double:</a:t>
            </a:r>
          </a:p>
          <a:p>
            <a:pPr marL="0" indent="0">
              <a:buNone/>
            </a:pPr>
            <a:endParaRPr lang="fr-BE" dirty="0" smtClean="0"/>
          </a:p>
          <a:p>
            <a:pPr lvl="1"/>
            <a:r>
              <a:rPr lang="fr-BE" sz="2800" dirty="0" smtClean="0"/>
              <a:t>Des rencontres en UP avec d’autres jeunes de son âge (déjà initiés ou en cours d’initiation) et des liens avec une communauté intergénérationnelle</a:t>
            </a:r>
          </a:p>
          <a:p>
            <a:pPr marL="457200" lvl="1" indent="0">
              <a:buNone/>
            </a:pPr>
            <a:endParaRPr lang="fr-BE" sz="2800" dirty="0" smtClean="0"/>
          </a:p>
          <a:p>
            <a:pPr lvl="1"/>
            <a:r>
              <a:rPr lang="fr-BE" sz="2800" dirty="0" smtClean="0"/>
              <a:t>Des rencontres diocésaines avec un certain nombre de jeunes (du même âge, dans la même situation de demande de sacrements) qui leur permettent de vivre ensemble quelques expériences adaptées et relues ensemble</a:t>
            </a:r>
            <a:endParaRPr lang="fr-BE" sz="2800" dirty="0"/>
          </a:p>
        </p:txBody>
      </p:sp>
    </p:spTree>
    <p:extLst>
      <p:ext uri="{BB962C8B-B14F-4D97-AF65-F5344CB8AC3E}">
        <p14:creationId xmlns:p14="http://schemas.microsoft.com/office/powerpoint/2010/main" val="731164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endParaRPr lang="fr-BE"/>
          </a:p>
        </p:txBody>
      </p:sp>
    </p:spTree>
    <p:extLst>
      <p:ext uri="{BB962C8B-B14F-4D97-AF65-F5344CB8AC3E}">
        <p14:creationId xmlns:p14="http://schemas.microsoft.com/office/powerpoint/2010/main" val="2623223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010653" y="2042319"/>
            <a:ext cx="14886673" cy="2387600"/>
          </a:xfrm>
        </p:spPr>
        <p:txBody>
          <a:bodyPr>
            <a:normAutofit/>
          </a:bodyPr>
          <a:lstStyle/>
          <a:p>
            <a:r>
              <a:rPr lang="fr-BE" sz="5400" b="1" dirty="0" smtClean="0">
                <a:solidFill>
                  <a:srgbClr val="000066"/>
                </a:solidFill>
                <a:latin typeface="Arial Rounded MT Bold" panose="020F0704030504030204" pitchFamily="34" charset="0"/>
              </a:rPr>
              <a:t>Des questions autour de </a:t>
            </a:r>
            <a:r>
              <a:rPr lang="fr-BE" sz="5400" b="1" dirty="0" smtClean="0">
                <a:solidFill>
                  <a:srgbClr val="000066"/>
                </a:solidFill>
                <a:latin typeface="Arial Rounded MT Bold" panose="020F0704030504030204" pitchFamily="34" charset="0"/>
              </a:rPr>
              <a:t/>
            </a:r>
            <a:br>
              <a:rPr lang="fr-BE" sz="5400" b="1" dirty="0" smtClean="0">
                <a:solidFill>
                  <a:srgbClr val="000066"/>
                </a:solidFill>
                <a:latin typeface="Arial Rounded MT Bold" panose="020F0704030504030204" pitchFamily="34" charset="0"/>
              </a:rPr>
            </a:br>
            <a:r>
              <a:rPr lang="fr-BE" sz="5400" b="1" dirty="0" smtClean="0">
                <a:solidFill>
                  <a:srgbClr val="000066"/>
                </a:solidFill>
                <a:latin typeface="Arial Rounded MT Bold" panose="020F0704030504030204" pitchFamily="34" charset="0"/>
              </a:rPr>
              <a:t>l’accueil </a:t>
            </a:r>
            <a:r>
              <a:rPr lang="fr-BE" sz="5400" b="1" dirty="0" smtClean="0">
                <a:solidFill>
                  <a:srgbClr val="000066"/>
                </a:solidFill>
                <a:latin typeface="Arial Rounded MT Bold" panose="020F0704030504030204" pitchFamily="34" charset="0"/>
              </a:rPr>
              <a:t>de celui </a:t>
            </a:r>
            <a:r>
              <a:rPr lang="fr-BE" sz="5400" b="1" dirty="0" smtClean="0">
                <a:solidFill>
                  <a:srgbClr val="000066"/>
                </a:solidFill>
                <a:latin typeface="Arial Rounded MT Bold" panose="020F0704030504030204" pitchFamily="34" charset="0"/>
              </a:rPr>
              <a:t/>
            </a:r>
            <a:br>
              <a:rPr lang="fr-BE" sz="5400" b="1" dirty="0" smtClean="0">
                <a:solidFill>
                  <a:srgbClr val="000066"/>
                </a:solidFill>
                <a:latin typeface="Arial Rounded MT Bold" panose="020F0704030504030204" pitchFamily="34" charset="0"/>
              </a:rPr>
            </a:br>
            <a:r>
              <a:rPr lang="fr-BE" sz="5400" b="1" dirty="0" smtClean="0">
                <a:solidFill>
                  <a:srgbClr val="000066"/>
                </a:solidFill>
                <a:latin typeface="Arial Rounded MT Bold" panose="020F0704030504030204" pitchFamily="34" charset="0"/>
              </a:rPr>
              <a:t>qui </a:t>
            </a:r>
            <a:r>
              <a:rPr lang="fr-BE" sz="5400" b="1" dirty="0" smtClean="0">
                <a:solidFill>
                  <a:srgbClr val="000066"/>
                </a:solidFill>
                <a:latin typeface="Arial Rounded MT Bold" panose="020F0704030504030204" pitchFamily="34" charset="0"/>
              </a:rPr>
              <a:t>frappe </a:t>
            </a:r>
            <a:r>
              <a:rPr lang="fr-BE" sz="5400" b="1" dirty="0" smtClean="0">
                <a:solidFill>
                  <a:srgbClr val="000066"/>
                </a:solidFill>
                <a:latin typeface="Arial Rounded MT Bold" panose="020F0704030504030204" pitchFamily="34" charset="0"/>
              </a:rPr>
              <a:t>à </a:t>
            </a:r>
            <a:r>
              <a:rPr lang="fr-BE" sz="5400" b="1" dirty="0" smtClean="0">
                <a:solidFill>
                  <a:srgbClr val="000066"/>
                </a:solidFill>
                <a:latin typeface="Arial Rounded MT Bold" panose="020F0704030504030204" pitchFamily="34" charset="0"/>
              </a:rPr>
              <a:t>la porte de </a:t>
            </a:r>
            <a:r>
              <a:rPr lang="fr-BE" sz="5400" b="1" dirty="0" smtClean="0">
                <a:solidFill>
                  <a:srgbClr val="000066"/>
                </a:solidFill>
                <a:latin typeface="Arial Rounded MT Bold" panose="020F0704030504030204" pitchFamily="34" charset="0"/>
              </a:rPr>
              <a:t>l’Eglise…</a:t>
            </a:r>
            <a:endParaRPr lang="fr-BE" sz="5400" b="1" dirty="0">
              <a:solidFill>
                <a:srgbClr val="000066"/>
              </a:solidFill>
              <a:latin typeface="Arial Rounded MT Bold" panose="020F0704030504030204" pitchFamily="34" charset="0"/>
            </a:endParaRPr>
          </a:p>
        </p:txBody>
      </p:sp>
      <p:sp>
        <p:nvSpPr>
          <p:cNvPr id="3" name="Sous-titre 2"/>
          <p:cNvSpPr>
            <a:spLocks noGrp="1"/>
          </p:cNvSpPr>
          <p:nvPr>
            <p:ph type="subTitle" idx="1"/>
          </p:nvPr>
        </p:nvSpPr>
        <p:spPr>
          <a:xfrm>
            <a:off x="778043" y="2601119"/>
            <a:ext cx="9144000" cy="1655762"/>
          </a:xfrm>
        </p:spPr>
        <p:txBody>
          <a:bodyPr/>
          <a:lstStyle/>
          <a:p>
            <a:endParaRPr lang="fr-BE" dirty="0" smtClean="0"/>
          </a:p>
          <a:p>
            <a:endParaRPr lang="fr-BE" dirty="0"/>
          </a:p>
        </p:txBody>
      </p:sp>
    </p:spTree>
    <p:extLst>
      <p:ext uri="{BB962C8B-B14F-4D97-AF65-F5344CB8AC3E}">
        <p14:creationId xmlns:p14="http://schemas.microsoft.com/office/powerpoint/2010/main" val="162895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00100"/>
            <a:ext cx="10515600" cy="5742623"/>
          </a:xfrm>
        </p:spPr>
        <p:txBody>
          <a:bodyPr/>
          <a:lstStyle/>
          <a:p>
            <a:r>
              <a:rPr lang="fr-BE" dirty="0" smtClean="0"/>
              <a:t>Avant d’expliquer quoi que ce soit sur le catéchuménat, l’Eglise ou la foi, comment leur donnons-nous la parole?</a:t>
            </a:r>
          </a:p>
          <a:p>
            <a:r>
              <a:rPr lang="fr-BE" dirty="0" smtClean="0"/>
              <a:t>Quel temps consacrons-nous à l’écoute de celui qui vient vers nous? Quelle conditions aménageons-nous pour permettre qu’il se sente à l’aise pour se raconter?</a:t>
            </a:r>
          </a:p>
          <a:p>
            <a:r>
              <a:rPr lang="fr-BE" dirty="0" smtClean="0"/>
              <a:t>Prenons-nous le temps pour écouter leurs mots et les images de Dieu qui les habitent avant tout « apport »?</a:t>
            </a:r>
          </a:p>
          <a:p>
            <a:r>
              <a:rPr lang="fr-BE" dirty="0" smtClean="0"/>
              <a:t>En quoi l’accompagnement d’un catéchumène </a:t>
            </a:r>
            <a:r>
              <a:rPr lang="fr-BE" dirty="0" smtClean="0"/>
              <a:t>est-il </a:t>
            </a:r>
            <a:r>
              <a:rPr lang="fr-BE" dirty="0" smtClean="0"/>
              <a:t>une chance pour l’Eglise locale et pour celui qui l’accompagne?</a:t>
            </a:r>
          </a:p>
          <a:p>
            <a:r>
              <a:rPr lang="fr-BE" dirty="0" smtClean="0"/>
              <a:t>Quelles conditions pour un indispensable climat de confiance?</a:t>
            </a:r>
          </a:p>
          <a:p>
            <a:r>
              <a:rPr lang="fr-BE" dirty="0" smtClean="0"/>
              <a:t>Comment mettre la vie de la personne au centre car c’est là que le Seigneur est à l’œuvre?</a:t>
            </a:r>
          </a:p>
          <a:p>
            <a:endParaRPr lang="fr-BE" dirty="0" smtClean="0"/>
          </a:p>
          <a:p>
            <a:endParaRPr lang="fr-BE" dirty="0"/>
          </a:p>
        </p:txBody>
      </p:sp>
    </p:spTree>
    <p:extLst>
      <p:ext uri="{BB962C8B-B14F-4D97-AF65-F5344CB8AC3E}">
        <p14:creationId xmlns:p14="http://schemas.microsoft.com/office/powerpoint/2010/main" val="3362238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470819"/>
            <a:ext cx="9144000" cy="2387600"/>
          </a:xfrm>
        </p:spPr>
        <p:txBody>
          <a:bodyPr>
            <a:normAutofit/>
          </a:bodyPr>
          <a:lstStyle/>
          <a:p>
            <a:r>
              <a:rPr lang="fr-BE" sz="5400" b="1" dirty="0">
                <a:solidFill>
                  <a:srgbClr val="000066"/>
                </a:solidFill>
                <a:latin typeface="Arial Rounded MT Bold" panose="020F0704030504030204" pitchFamily="34" charset="0"/>
              </a:rPr>
              <a:t>Des questions autour du profil de l’accompagnateur</a:t>
            </a:r>
          </a:p>
        </p:txBody>
      </p:sp>
      <p:sp>
        <p:nvSpPr>
          <p:cNvPr id="3" name="Sous-titre 2"/>
          <p:cNvSpPr>
            <a:spLocks noGrp="1"/>
          </p:cNvSpPr>
          <p:nvPr>
            <p:ph type="subTitle" idx="1"/>
          </p:nvPr>
        </p:nvSpPr>
        <p:spPr/>
        <p:txBody>
          <a:bodyPr/>
          <a:lstStyle/>
          <a:p>
            <a:endParaRPr lang="fr-BE"/>
          </a:p>
        </p:txBody>
      </p:sp>
    </p:spTree>
    <p:extLst>
      <p:ext uri="{BB962C8B-B14F-4D97-AF65-F5344CB8AC3E}">
        <p14:creationId xmlns:p14="http://schemas.microsoft.com/office/powerpoint/2010/main" val="3566007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253331"/>
            <a:ext cx="10515600" cy="4351338"/>
          </a:xfrm>
        </p:spPr>
        <p:txBody>
          <a:bodyPr>
            <a:normAutofit fontScale="92500" lnSpcReduction="20000"/>
          </a:bodyPr>
          <a:lstStyle/>
          <a:p>
            <a:r>
              <a:rPr lang="fr-BE" dirty="0" smtClean="0"/>
              <a:t>Est-il plutôt un « écoutant » ou « un « enseignant »?</a:t>
            </a:r>
          </a:p>
          <a:p>
            <a:r>
              <a:rPr lang="fr-BE" dirty="0" smtClean="0"/>
              <a:t>Faut-il privilégier les rencontres individuelles ou collectives?</a:t>
            </a:r>
          </a:p>
          <a:p>
            <a:r>
              <a:rPr lang="fr-BE" dirty="0" smtClean="0"/>
              <a:t>Si le cheminement se fait essentiellement en groupe, comment aménage-t-on un espace et propose-t-on une personne de référence et de confiance à chaque </a:t>
            </a:r>
            <a:r>
              <a:rPr lang="fr-BE" dirty="0" smtClean="0"/>
              <a:t>catéchumène (confirmand) </a:t>
            </a:r>
            <a:r>
              <a:rPr lang="fr-BE" dirty="0" smtClean="0"/>
              <a:t>? </a:t>
            </a:r>
          </a:p>
          <a:p>
            <a:r>
              <a:rPr lang="fr-BE" dirty="0" smtClean="0"/>
              <a:t>Comment trouver un accompagnateur? </a:t>
            </a:r>
            <a:r>
              <a:rPr lang="fr-BE" dirty="0"/>
              <a:t>o</a:t>
            </a:r>
            <a:r>
              <a:rPr lang="fr-BE" dirty="0" smtClean="0"/>
              <a:t>u de nouveaux accompagnateurs? </a:t>
            </a:r>
          </a:p>
          <a:p>
            <a:pPr marL="457200" lvl="1" indent="0">
              <a:buNone/>
            </a:pPr>
            <a:r>
              <a:rPr lang="fr-BE" dirty="0" smtClean="0"/>
              <a:t>Combien de personnes dans notre UP sont « prêtes à accompagner » si la demande arrive? Combien de chrétiens </a:t>
            </a:r>
            <a:r>
              <a:rPr lang="fr-BE" dirty="0" smtClean="0"/>
              <a:t>ont-ils </a:t>
            </a:r>
            <a:r>
              <a:rPr lang="fr-BE" dirty="0" smtClean="0"/>
              <a:t>été sensibilisés et initiés à cette mission?</a:t>
            </a:r>
          </a:p>
          <a:p>
            <a:r>
              <a:rPr lang="fr-BE" dirty="0"/>
              <a:t>Comment être accompagnateur sans l’indispensable humilité qui nous permettra de ne pas partir </a:t>
            </a:r>
            <a:r>
              <a:rPr lang="fr-BE" dirty="0" smtClean="0"/>
              <a:t>à la rencontre avec </a:t>
            </a:r>
            <a:r>
              <a:rPr lang="fr-BE" dirty="0"/>
              <a:t>un programme tout ficelé mais plutôt </a:t>
            </a:r>
            <a:r>
              <a:rPr lang="fr-BE" dirty="0" smtClean="0"/>
              <a:t>de nous situer d’abord dans une démarche d’écoute </a:t>
            </a:r>
            <a:r>
              <a:rPr lang="fr-BE" dirty="0"/>
              <a:t>de l’autre, et de l’Autre…</a:t>
            </a:r>
          </a:p>
        </p:txBody>
      </p:sp>
    </p:spTree>
    <p:extLst>
      <p:ext uri="{BB962C8B-B14F-4D97-AF65-F5344CB8AC3E}">
        <p14:creationId xmlns:p14="http://schemas.microsoft.com/office/powerpoint/2010/main" val="89455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042319"/>
            <a:ext cx="9144000" cy="2387600"/>
          </a:xfrm>
        </p:spPr>
        <p:txBody>
          <a:bodyPr>
            <a:noAutofit/>
          </a:bodyPr>
          <a:lstStyle/>
          <a:p>
            <a:r>
              <a:rPr lang="fr-BE" sz="5400" b="1" dirty="0">
                <a:solidFill>
                  <a:srgbClr val="000066"/>
                </a:solidFill>
                <a:latin typeface="Arial Rounded MT Bold" panose="020F0704030504030204" pitchFamily="34" charset="0"/>
              </a:rPr>
              <a:t>Des questions autour de la place de la liturgie au cours de l’accompagnement</a:t>
            </a:r>
          </a:p>
        </p:txBody>
      </p:sp>
      <p:sp>
        <p:nvSpPr>
          <p:cNvPr id="3" name="Sous-titre 2"/>
          <p:cNvSpPr>
            <a:spLocks noGrp="1"/>
          </p:cNvSpPr>
          <p:nvPr>
            <p:ph type="subTitle" idx="1"/>
          </p:nvPr>
        </p:nvSpPr>
        <p:spPr/>
        <p:txBody>
          <a:bodyPr/>
          <a:lstStyle/>
          <a:p>
            <a:endParaRPr lang="fr-BE"/>
          </a:p>
        </p:txBody>
      </p:sp>
    </p:spTree>
    <p:extLst>
      <p:ext uri="{BB962C8B-B14F-4D97-AF65-F5344CB8AC3E}">
        <p14:creationId xmlns:p14="http://schemas.microsoft.com/office/powerpoint/2010/main" val="4028275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253331"/>
            <a:ext cx="10515600" cy="4351338"/>
          </a:xfrm>
        </p:spPr>
        <p:txBody>
          <a:bodyPr/>
          <a:lstStyle/>
          <a:p>
            <a:r>
              <a:rPr lang="fr-BE" dirty="0" smtClean="0"/>
              <a:t>Comment aider à découvrir la place centrale de la liturgie dans le cheminement?</a:t>
            </a:r>
          </a:p>
          <a:p>
            <a:r>
              <a:rPr lang="fr-BE" dirty="0" smtClean="0"/>
              <a:t>Comment aider à percevoir les étapes liturgiques moins comme un moment de validation d’un parcours accompli et plus comme un passage qui inaugure un nouveau statut dans le </a:t>
            </a:r>
            <a:r>
              <a:rPr lang="fr-BE" dirty="0" smtClean="0"/>
              <a:t>« devenir chrétien » </a:t>
            </a:r>
            <a:r>
              <a:rPr lang="fr-BE" dirty="0" smtClean="0"/>
              <a:t>du catéchumène? </a:t>
            </a:r>
          </a:p>
          <a:p>
            <a:r>
              <a:rPr lang="fr-BE" dirty="0" smtClean="0"/>
              <a:t>Comment recevons-nous le RICA? Pouvons-nous l’aménager? Dans quelles limites? </a:t>
            </a:r>
          </a:p>
          <a:p>
            <a:r>
              <a:rPr lang="fr-BE" dirty="0" smtClean="0"/>
              <a:t>Où se situe la sacramentalité dans le cheminement</a:t>
            </a:r>
            <a:r>
              <a:rPr lang="fr-BE" dirty="0" smtClean="0"/>
              <a:t>? Au moment du sacrement ou pas seulement?</a:t>
            </a:r>
            <a:endParaRPr lang="fr-BE" dirty="0" smtClean="0"/>
          </a:p>
          <a:p>
            <a:endParaRPr lang="fr-BE" dirty="0" smtClean="0"/>
          </a:p>
        </p:txBody>
      </p:sp>
    </p:spTree>
    <p:extLst>
      <p:ext uri="{BB962C8B-B14F-4D97-AF65-F5344CB8AC3E}">
        <p14:creationId xmlns:p14="http://schemas.microsoft.com/office/powerpoint/2010/main" val="3808390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310799"/>
            <a:ext cx="9144000" cy="2387600"/>
          </a:xfrm>
        </p:spPr>
        <p:txBody>
          <a:bodyPr>
            <a:normAutofit/>
          </a:bodyPr>
          <a:lstStyle/>
          <a:p>
            <a:r>
              <a:rPr lang="fr-BE" sz="5400" b="1" dirty="0" smtClean="0">
                <a:solidFill>
                  <a:srgbClr val="000066"/>
                </a:solidFill>
                <a:latin typeface="Arial Rounded MT Bold" panose="020F0704030504030204" pitchFamily="34" charset="0"/>
              </a:rPr>
              <a:t>Des </a:t>
            </a:r>
            <a:r>
              <a:rPr lang="fr-BE" sz="5400" b="1" dirty="0">
                <a:solidFill>
                  <a:srgbClr val="000066"/>
                </a:solidFill>
                <a:latin typeface="Arial Rounded MT Bold" panose="020F0704030504030204" pitchFamily="34" charset="0"/>
              </a:rPr>
              <a:t>questions autour de ce qui fait le contenu des </a:t>
            </a:r>
            <a:r>
              <a:rPr lang="fr-BE" sz="5400" b="1" dirty="0" smtClean="0">
                <a:solidFill>
                  <a:srgbClr val="000066"/>
                </a:solidFill>
                <a:latin typeface="Arial Rounded MT Bold" panose="020F0704030504030204" pitchFamily="34" charset="0"/>
              </a:rPr>
              <a:t>rencontres…</a:t>
            </a:r>
            <a:endParaRPr lang="fr-BE" sz="5400" b="1" dirty="0">
              <a:solidFill>
                <a:schemeClr val="accent1">
                  <a:lumMod val="50000"/>
                </a:schemeClr>
              </a:solidFill>
            </a:endParaRPr>
          </a:p>
        </p:txBody>
      </p:sp>
    </p:spTree>
    <p:extLst>
      <p:ext uri="{BB962C8B-B14F-4D97-AF65-F5344CB8AC3E}">
        <p14:creationId xmlns:p14="http://schemas.microsoft.com/office/powerpoint/2010/main" val="4185630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234440"/>
            <a:ext cx="10515600" cy="4942523"/>
          </a:xfrm>
        </p:spPr>
        <p:txBody>
          <a:bodyPr/>
          <a:lstStyle/>
          <a:p>
            <a:r>
              <a:rPr lang="fr-BE" dirty="0" smtClean="0"/>
              <a:t>Quelle place et quel statut a la Parole de Dieu dans nos rencontres?</a:t>
            </a:r>
          </a:p>
          <a:p>
            <a:r>
              <a:rPr lang="fr-BE" dirty="0" smtClean="0"/>
              <a:t>Quid de diverses propositions: l’écoute de témoignage, une lecture sur la vie d’un saint, une activité caritative, la rencontre d’anciens catéchumènes adultes…?</a:t>
            </a:r>
          </a:p>
          <a:p>
            <a:r>
              <a:rPr lang="fr-BE" dirty="0" smtClean="0"/>
              <a:t>Comment passer de la préparation d’un sacrement (ou de 3 sacrements) à l’initiation à la vie chrétienne (double basculement)?</a:t>
            </a:r>
          </a:p>
          <a:p>
            <a:r>
              <a:rPr lang="fr-BE" dirty="0" smtClean="0"/>
              <a:t>Comment conduire à l’essentiel, c’est-à-dire l’intimité avec le Seigneur (le cœur à cœur</a:t>
            </a:r>
            <a:r>
              <a:rPr lang="fr-BE" dirty="0" smtClean="0"/>
              <a:t>)?</a:t>
            </a:r>
          </a:p>
          <a:p>
            <a:r>
              <a:rPr lang="fr-BE" dirty="0" smtClean="0"/>
              <a:t>Comment accompagner l’indispensable la conversion?</a:t>
            </a:r>
            <a:endParaRPr lang="fr-BE" dirty="0" smtClean="0"/>
          </a:p>
          <a:p>
            <a:endParaRPr lang="fr-BE" dirty="0"/>
          </a:p>
        </p:txBody>
      </p:sp>
    </p:spTree>
    <p:extLst>
      <p:ext uri="{BB962C8B-B14F-4D97-AF65-F5344CB8AC3E}">
        <p14:creationId xmlns:p14="http://schemas.microsoft.com/office/powerpoint/2010/main" val="3428438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187</TotalTime>
  <Words>611</Words>
  <Application>Microsoft Office PowerPoint</Application>
  <PresentationFormat>Grand écran</PresentationFormat>
  <Paragraphs>52</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Arial Rounded MT Bold</vt:lpstr>
      <vt:lpstr>Calibri</vt:lpstr>
      <vt:lpstr>Calibri Light</vt:lpstr>
      <vt:lpstr>Thème Office</vt:lpstr>
      <vt:lpstr> Suite au chantier catéchuménal  du 5 septembre 2019 </vt:lpstr>
      <vt:lpstr>Des questions autour de  l’accueil de celui  qui frappe à la porte de l’Eglise…</vt:lpstr>
      <vt:lpstr>Présentation PowerPoint</vt:lpstr>
      <vt:lpstr>Des questions autour du profil de l’accompagnateur</vt:lpstr>
      <vt:lpstr>Présentation PowerPoint</vt:lpstr>
      <vt:lpstr>Des questions autour de la place de la liturgie au cours de l’accompagnement</vt:lpstr>
      <vt:lpstr>Présentation PowerPoint</vt:lpstr>
      <vt:lpstr>Des questions autour de ce qui fait le contenu des rencontres…</vt:lpstr>
      <vt:lpstr>Présentation PowerPoint</vt:lpstr>
      <vt:lpstr>Des questions autour de la durée du cheminement et du discernement</vt:lpstr>
      <vt:lpstr>Présentation PowerPoint</vt:lpstr>
      <vt:lpstr>Des questions autour de la communauté…</vt:lpstr>
      <vt:lpstr>Présentation PowerPoint</vt:lpstr>
      <vt:lpstr>Des questions autour de l’après sacrements…</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Suite au chantier catéchuménal du 5 septembre 2019 </dc:title>
  <dc:creator>Christine Merckaert</dc:creator>
  <cp:lastModifiedBy>Christine Merckaert</cp:lastModifiedBy>
  <cp:revision>26</cp:revision>
  <dcterms:created xsi:type="dcterms:W3CDTF">2019-10-05T18:44:50Z</dcterms:created>
  <dcterms:modified xsi:type="dcterms:W3CDTF">2019-10-14T13:48:13Z</dcterms:modified>
</cp:coreProperties>
</file>